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272" r:id="rId3"/>
    <p:sldId id="268" r:id="rId4"/>
    <p:sldId id="274" r:id="rId5"/>
    <p:sldId id="269" r:id="rId6"/>
    <p:sldId id="270" r:id="rId7"/>
    <p:sldId id="271" r:id="rId8"/>
  </p:sldIdLst>
  <p:sldSz cx="9144000" cy="5143500" type="screen16x9"/>
  <p:notesSz cx="6797675" cy="9926638"/>
  <p:embeddedFontLst>
    <p:embeddedFont>
      <p:font typeface="EC Square Sans Pro Medium" panose="020B0500000000020004" pitchFamily="34" charset="0"/>
      <p:regular r:id="rId11"/>
      <p:italic r:id="rId12"/>
    </p:embeddedFont>
    <p:embeddedFont>
      <p:font typeface="EC Square Sans Pro Extra Black" panose="020B0506040000020004" pitchFamily="34" charset="0"/>
      <p:bold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EC Square Sans Pro" panose="020B0506040000020004" pitchFamily="34" charset="0"/>
      <p:regular r:id="rId19"/>
      <p:bold r:id="rId20"/>
      <p:italic r:id="rId21"/>
      <p:boldItalic r:id="rId22"/>
    </p:embeddedFont>
    <p:embeddedFont>
      <p:font typeface="EC Square Sans Cond Pro" panose="020B0506040000020004" pitchFamily="34" charset="0"/>
      <p:regular r:id="rId23"/>
      <p:bold r:id="rId24"/>
      <p:italic r:id="rId25"/>
      <p:boldItalic r:id="rId2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59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153"/>
            <a:ext cx="9144000" cy="4299347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1" y="232200"/>
            <a:ext cx="1584325" cy="8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1" y="5002020"/>
            <a:ext cx="684213" cy="16192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275606"/>
            <a:ext cx="4536504" cy="1512168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949792"/>
            <a:ext cx="3744416" cy="1404156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842962"/>
            <a:ext cx="2058988" cy="36730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842962"/>
            <a:ext cx="6029325" cy="3673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4608910"/>
            <a:ext cx="22431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35546"/>
            <a:ext cx="8229600" cy="702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87474"/>
            <a:ext cx="2133600" cy="35718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52844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4723079"/>
            <a:ext cx="2133600" cy="3571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707654"/>
            <a:ext cx="8229600" cy="2725341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4038600" cy="272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4038600" cy="27253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42963"/>
            <a:ext cx="8229600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0700"/>
            <a:ext cx="8229600" cy="27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206769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DAY 1</a:t>
            </a:r>
            <a:endParaRPr lang="en-GB" sz="4400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8" y="411510"/>
            <a:ext cx="2448272" cy="37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552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10:15 — 10:30 </a:t>
            </a:r>
            <a:br>
              <a:rPr lang="en-GB" sz="240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Pierre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Gurdjian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 of the </a:t>
            </a:r>
            <a:r>
              <a:rPr lang="en-GB" sz="16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Libre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6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Bruxelles</a:t>
            </a:r>
            <a:endParaRPr lang="en-GB" sz="160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0" dirty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10:30 — 11:15 </a:t>
            </a:r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Opening </a:t>
            </a:r>
            <a:r>
              <a:rPr lang="en-GB" sz="24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Arias Cañete,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Commissioner for Climate Action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Energy</a:t>
            </a:r>
            <a:endParaRPr lang="en-GB" sz="1600" i="1" dirty="0" smtClean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Sean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Kelly,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European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Parliam</a:t>
            </a:r>
            <a:r>
              <a:rPr lang="en-GB" sz="16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</a:t>
            </a:r>
            <a:endParaRPr lang="en-GB" sz="1600" dirty="0" smtClean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Elisabeth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Koestinger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Austrian Minister for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Sustainability</a:t>
            </a:r>
            <a:endParaRPr lang="en-GB" sz="1600" i="1" dirty="0" smtClean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err="1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Vazil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Hudák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Vice-President of the European Investment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Bank</a:t>
            </a:r>
            <a:endParaRPr lang="en-GB" sz="160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9502"/>
            <a:ext cx="813690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11:15 </a:t>
            </a:r>
            <a:r>
              <a:rPr lang="en-GB" sz="2400" dirty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12:30 </a:t>
            </a:r>
            <a:r>
              <a:rPr lang="en-GB" sz="2400" dirty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I: </a:t>
            </a:r>
            <a:r>
              <a:rPr lang="en-GB" sz="2400" dirty="0" smtClean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dirty="0" smtClean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Cost-efficient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ways for achieving a post-carbon </a:t>
            </a:r>
            <a:r>
              <a:rPr lang="en-GB" sz="20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economy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0F5494"/>
                </a:solidFill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Moderation</a:t>
            </a:r>
            <a:r>
              <a:rPr lang="en-GB" sz="1600" dirty="0">
                <a:solidFill>
                  <a:srgbClr val="0F5494"/>
                </a:solidFill>
                <a:latin typeface="EC Square Sans Cond Pro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Dominique </a:t>
            </a:r>
            <a:r>
              <a:rPr lang="en-GB" sz="200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Ristori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Director-General for Energy, </a:t>
            </a:r>
            <a:r>
              <a:rPr lang="en-GB" sz="14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endParaRPr lang="en-GB" sz="1400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Jyrki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Katainen,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Vice-President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Jobs, Investment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Competitiveness</a:t>
            </a:r>
            <a:endParaRPr lang="en-GB" sz="16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Ignacio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Galán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Chairman and CEO,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Iberdrola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0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</a:t>
            </a:r>
            <a:r>
              <a:rPr lang="en-GB" sz="20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</a:t>
            </a:r>
            <a:r>
              <a:rPr lang="en-GB" sz="24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Teyssen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CEO of E.ON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Giles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Dickson,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CEO, </a:t>
            </a:r>
            <a:r>
              <a:rPr lang="en-GB" sz="16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WindEurope</a:t>
            </a:r>
            <a:endParaRPr lang="en-GB" sz="16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Acting Director, Sustainability, Technology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Outlooks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International Energy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Monica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Frassoni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President, European Alliance to Save Energy  </a:t>
            </a:r>
            <a:r>
              <a:rPr lang="en-GB" sz="24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err="1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Wendel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Trio, Director,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Action Network Europe </a:t>
            </a:r>
          </a:p>
        </p:txBody>
      </p:sp>
    </p:spTree>
    <p:extLst>
      <p:ext uri="{BB962C8B-B14F-4D97-AF65-F5344CB8AC3E}">
        <p14:creationId xmlns:p14="http://schemas.microsoft.com/office/powerpoint/2010/main" val="36680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7560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12:30 — 14:30</a:t>
            </a:r>
          </a:p>
          <a:p>
            <a:pPr algn="ctr"/>
            <a:r>
              <a:rPr lang="en-GB" sz="440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4400" dirty="0">
              <a:solidFill>
                <a:srgbClr val="0F5494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4400" b="0" smtClean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Lunch break</a:t>
            </a:r>
            <a:endParaRPr lang="en-GB" sz="3200" dirty="0">
              <a:solidFill>
                <a:schemeClr val="tx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0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5526"/>
            <a:ext cx="81369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14:30 </a:t>
            </a:r>
            <a:r>
              <a:rPr lang="en-GB" sz="2400" b="0" dirty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15:45 </a:t>
            </a:r>
            <a:r>
              <a:rPr lang="en-GB" sz="2400" b="0" dirty="0" smtClean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</a:t>
            </a:r>
            <a:r>
              <a:rPr lang="en-GB" sz="2400" b="0" dirty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II:     </a:t>
            </a:r>
            <a:endParaRPr lang="en-GB" sz="2400" b="0" dirty="0" smtClean="0">
              <a:solidFill>
                <a:schemeClr val="tx1"/>
              </a:solidFill>
              <a:latin typeface="EC Square Sans Pro Extra Black" panose="020B050604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0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Strategy in an international context</a:t>
            </a:r>
          </a:p>
          <a:p>
            <a:r>
              <a:rPr lang="en-GB" sz="1600" b="0" dirty="0" smtClean="0">
                <a:solidFill>
                  <a:srgbClr val="0F5494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Moderation</a:t>
            </a:r>
            <a:r>
              <a:rPr lang="en-GB" sz="1600" b="0" dirty="0">
                <a:solidFill>
                  <a:srgbClr val="0F5494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Mauro </a:t>
            </a:r>
            <a:r>
              <a:rPr lang="en-GB" sz="200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Petriccione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Director-General for Climate Action,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endParaRPr lang="en-GB" sz="16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Skea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Chair,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IPCC Working Group III</a:t>
            </a:r>
            <a:endParaRPr lang="en-GB" sz="24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Laurence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Tubiana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CEO, European Climate Foundation (ECF)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Young,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Director Policy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Risk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World Energy Council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err="1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Dolf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Gielen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International Renewable Energy Agency (IRENA) 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err="1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Agneta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Rising,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Director-General, World Nuclear Association (WNA) </a:t>
            </a:r>
            <a:endParaRPr lang="en-GB" sz="24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Watson,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CEO, </a:t>
            </a:r>
            <a:r>
              <a:rPr lang="en-GB" sz="16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SolarPower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Europe</a:t>
            </a:r>
          </a:p>
        </p:txBody>
      </p:sp>
    </p:spTree>
    <p:extLst>
      <p:ext uri="{BB962C8B-B14F-4D97-AF65-F5344CB8AC3E}">
        <p14:creationId xmlns:p14="http://schemas.microsoft.com/office/powerpoint/2010/main" val="26057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5526"/>
            <a:ext cx="8424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F5494"/>
              </a:buClr>
            </a:pPr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15:45 </a:t>
            </a:r>
            <a:r>
              <a:rPr lang="en-GB" sz="2400" b="0" dirty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17:00 </a:t>
            </a:r>
            <a:r>
              <a:rPr lang="en-GB" sz="2400" b="0" dirty="0" smtClean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</a:t>
            </a:r>
            <a:r>
              <a:rPr lang="en-GB" sz="2400" b="0" dirty="0">
                <a:solidFill>
                  <a:schemeClr val="tx1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III:     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 low-carbon world for all Europeans </a:t>
            </a:r>
            <a:r>
              <a:rPr lang="en-GB" sz="20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 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Citizen’s perspective </a:t>
            </a:r>
          </a:p>
          <a:p>
            <a:pPr>
              <a:buClr>
                <a:srgbClr val="0F5494"/>
              </a:buClr>
            </a:pPr>
            <a:r>
              <a:rPr lang="en-GB" sz="1600" b="0" dirty="0" smtClean="0">
                <a:solidFill>
                  <a:srgbClr val="0F5494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Moderation: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Mechthild</a:t>
            </a:r>
            <a:r>
              <a:rPr lang="en-GB" sz="20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Wörsdörfer</a:t>
            </a:r>
            <a:r>
              <a:rPr lang="en-GB" sz="20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Renewables, Research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Innovation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Efficiency, DG Energy, 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endParaRPr lang="en-GB" sz="16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Monique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Goyens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General, European Consumer Organisation (BEUC) 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Jeremy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Wates,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Secretary-General, European Environmental Bureau (EEB)</a:t>
            </a: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Boni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Secretary-General, </a:t>
            </a:r>
            <a:r>
              <a:rPr lang="en-GB" sz="1600" b="0" i="1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Eurocities</a:t>
            </a:r>
            <a:endParaRPr lang="en-GB" sz="24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Bruno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Liebhaberg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Director-General, Centre on Regulation in Europe (CERRE)</a:t>
            </a:r>
            <a:endParaRPr lang="en-GB" sz="24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William </a:t>
            </a:r>
            <a:r>
              <a:rPr lang="en-GB" sz="2400" b="0" dirty="0" err="1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Todts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Executive Director, Transport &amp; Environment (T&amp;E) </a:t>
            </a:r>
            <a:endParaRPr lang="en-GB" sz="24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F5494"/>
              </a:buClr>
              <a:buFont typeface="EC Square Sans Pro" panose="020B0506040000020004" pitchFamily="34" charset="0"/>
              <a:buChar char="▶"/>
            </a:pP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Benjamin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Denis, </a:t>
            </a:r>
            <a:r>
              <a:rPr lang="en-GB" sz="1600" b="0" i="1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Advisor, European Trade Union Confederation (ETUC</a:t>
            </a:r>
            <a:r>
              <a:rPr lang="en-GB" sz="1600" b="0" i="1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2400" b="0" i="1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552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F5494"/>
              </a:buClr>
            </a:pPr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17:00 </a:t>
            </a:r>
            <a:r>
              <a:rPr lang="en-GB" sz="2400" b="0" dirty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en-GB" sz="2400" b="0" dirty="0" smtClean="0">
                <a:solidFill>
                  <a:srgbClr val="0F5494"/>
                </a:solidFill>
                <a:latin typeface="EC Square Sans Pro Extra Black" panose="020B050604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17:15 </a:t>
            </a:r>
            <a:r>
              <a:rPr lang="en-GB" sz="24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Keynote </a:t>
            </a:r>
            <a:r>
              <a:rPr lang="en-GB" sz="24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address:     </a:t>
            </a:r>
          </a:p>
          <a:p>
            <a:pPr>
              <a:buClr>
                <a:srgbClr val="0F5494"/>
              </a:buClr>
            </a:pPr>
            <a:r>
              <a:rPr lang="en-GB" sz="240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Maroš </a:t>
            </a:r>
            <a:r>
              <a:rPr lang="en-GB" sz="240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Šefčovič, </a:t>
            </a:r>
            <a:r>
              <a:rPr lang="en-GB" sz="16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Vice-President </a:t>
            </a:r>
            <a:r>
              <a:rPr lang="en-GB" sz="1600" b="0" dirty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Energy </a:t>
            </a:r>
            <a:r>
              <a:rPr lang="en-GB" sz="1600" b="0" dirty="0" smtClean="0">
                <a:solidFill>
                  <a:schemeClr val="tx1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</a:t>
            </a:r>
            <a:endParaRPr lang="en-GB" sz="1600" b="0" dirty="0">
              <a:solidFill>
                <a:schemeClr val="tx1"/>
              </a:solidFill>
              <a:latin typeface="EC Square Sans Pro Medium" panose="020B050000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</TotalTime>
  <Words>125</Words>
  <Application>Microsoft Office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EC Square Sans Pro Medium</vt:lpstr>
      <vt:lpstr>EC Square Sans Pro Extra Black</vt:lpstr>
      <vt:lpstr>Verdana</vt:lpstr>
      <vt:lpstr>EC Square Sans Pro</vt:lpstr>
      <vt:lpstr>EC Square Sans Cond Pro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LAMPROPOULOS Vasileios</dc:creator>
  <cp:lastModifiedBy>LAMPROPOULOS Vasileios</cp:lastModifiedBy>
  <cp:revision>13</cp:revision>
  <dcterms:created xsi:type="dcterms:W3CDTF">2018-07-06T14:27:52Z</dcterms:created>
  <dcterms:modified xsi:type="dcterms:W3CDTF">2018-07-06T17:24:36Z</dcterms:modified>
</cp:coreProperties>
</file>