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7" r:id="rId5"/>
    <p:sldId id="269" r:id="rId6"/>
    <p:sldId id="259" r:id="rId7"/>
    <p:sldId id="268" r:id="rId8"/>
    <p:sldId id="263" r:id="rId9"/>
    <p:sldId id="261" r:id="rId10"/>
    <p:sldId id="262" r:id="rId11"/>
    <p:sldId id="265" r:id="rId1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ob Middleton" initials="J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77107" autoAdjust="0"/>
  </p:normalViewPr>
  <p:slideViewPr>
    <p:cSldViewPr>
      <p:cViewPr varScale="1">
        <p:scale>
          <a:sx n="66" d="100"/>
          <a:sy n="66" d="100"/>
        </p:scale>
        <p:origin x="19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2"/>
          </a:xfrm>
          <a:prstGeom prst="rect">
            <a:avLst/>
          </a:prstGeom>
        </p:spPr>
        <p:txBody>
          <a:bodyPr vert="horz" lIns="91328" tIns="45664" rIns="91328" bIns="45664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2"/>
          </a:xfrm>
          <a:prstGeom prst="rect">
            <a:avLst/>
          </a:prstGeom>
        </p:spPr>
        <p:txBody>
          <a:bodyPr vert="horz" lIns="91328" tIns="45664" rIns="91328" bIns="45664" rtlCol="0"/>
          <a:lstStyle>
            <a:lvl1pPr algn="r">
              <a:defRPr sz="1200"/>
            </a:lvl1pPr>
          </a:lstStyle>
          <a:p>
            <a:fld id="{17BB2157-22C0-41E8-AFEF-B051EA7719ED}" type="datetimeFigureOut">
              <a:rPr lang="en-NZ" smtClean="0"/>
              <a:t>5/03/2019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6412"/>
          </a:xfrm>
          <a:prstGeom prst="rect">
            <a:avLst/>
          </a:prstGeom>
        </p:spPr>
        <p:txBody>
          <a:bodyPr vert="horz" lIns="91328" tIns="45664" rIns="91328" bIns="45664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6412"/>
          </a:xfrm>
          <a:prstGeom prst="rect">
            <a:avLst/>
          </a:prstGeom>
        </p:spPr>
        <p:txBody>
          <a:bodyPr vert="horz" lIns="91328" tIns="45664" rIns="91328" bIns="45664" rtlCol="0" anchor="b"/>
          <a:lstStyle>
            <a:lvl1pPr algn="r">
              <a:defRPr sz="1200"/>
            </a:lvl1pPr>
          </a:lstStyle>
          <a:p>
            <a:fld id="{04A1DA3C-C69A-4C19-BC13-237A13FD04C3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47355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2"/>
          </a:xfrm>
          <a:prstGeom prst="rect">
            <a:avLst/>
          </a:prstGeom>
        </p:spPr>
        <p:txBody>
          <a:bodyPr vert="horz" lIns="91328" tIns="45664" rIns="91328" bIns="45664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2"/>
          </a:xfrm>
          <a:prstGeom prst="rect">
            <a:avLst/>
          </a:prstGeom>
        </p:spPr>
        <p:txBody>
          <a:bodyPr vert="horz" lIns="91328" tIns="45664" rIns="91328" bIns="45664" rtlCol="0"/>
          <a:lstStyle>
            <a:lvl1pPr algn="r">
              <a:defRPr sz="1200"/>
            </a:lvl1pPr>
          </a:lstStyle>
          <a:p>
            <a:fld id="{3A7DB141-3AB8-476E-B936-BCFFB72524A8}" type="datetimeFigureOut">
              <a:rPr lang="en-NZ" smtClean="0"/>
              <a:t>5/03/2019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8" tIns="45664" rIns="91328" bIns="45664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328" tIns="45664" rIns="91328" bIns="456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2"/>
          </a:xfrm>
          <a:prstGeom prst="rect">
            <a:avLst/>
          </a:prstGeom>
        </p:spPr>
        <p:txBody>
          <a:bodyPr vert="horz" lIns="91328" tIns="45664" rIns="91328" bIns="45664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2"/>
          </a:xfrm>
          <a:prstGeom prst="rect">
            <a:avLst/>
          </a:prstGeom>
        </p:spPr>
        <p:txBody>
          <a:bodyPr vert="horz" lIns="91328" tIns="45664" rIns="91328" bIns="45664" rtlCol="0" anchor="b"/>
          <a:lstStyle>
            <a:lvl1pPr algn="r">
              <a:defRPr sz="1200"/>
            </a:lvl1pPr>
          </a:lstStyle>
          <a:p>
            <a:fld id="{6EE341B0-DC95-4361-B00D-E1F572260FC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6962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39" indent="-171239">
              <a:buFontTx/>
              <a:buChar char="-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341B0-DC95-4361-B00D-E1F572260FC8}" type="slidenum">
              <a:rPr lang="en-NZ" smtClean="0"/>
              <a:t>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82720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39" indent="-171239" defTabSz="913273">
              <a:spcBef>
                <a:spcPts val="599"/>
              </a:spcBef>
              <a:spcAft>
                <a:spcPts val="599"/>
              </a:spcAft>
              <a:buFontTx/>
              <a:buChar char="-"/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341B0-DC95-4361-B00D-E1F572260FC8}" type="slidenum">
              <a:rPr lang="en-NZ" smtClean="0"/>
              <a:t>10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01623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341B0-DC95-4361-B00D-E1F572260FC8}" type="slidenum">
              <a:rPr lang="en-NZ" smtClean="0"/>
              <a:t>11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77170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341B0-DC95-4361-B00D-E1F572260FC8}" type="slidenum">
              <a:rPr lang="en-NZ" smtClean="0"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13956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273">
              <a:spcBef>
                <a:spcPts val="599"/>
              </a:spcBef>
              <a:spcAft>
                <a:spcPts val="599"/>
              </a:spcAft>
              <a:defRPr/>
            </a:pPr>
            <a:endParaRPr lang="en-NZ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341B0-DC95-4361-B00D-E1F572260FC8}" type="slidenum">
              <a:rPr lang="en-NZ" smtClean="0"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13208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39" indent="-171239" defTabSz="913273">
              <a:spcBef>
                <a:spcPts val="599"/>
              </a:spcBef>
              <a:spcAft>
                <a:spcPts val="599"/>
              </a:spcAft>
              <a:buFontTx/>
              <a:buChar char="-"/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341B0-DC95-4361-B00D-E1F572260FC8}" type="slidenum">
              <a:rPr lang="en-NZ" smtClean="0"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51231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99"/>
              </a:spcBef>
              <a:spcAft>
                <a:spcPts val="599"/>
              </a:spcAft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341B0-DC95-4361-B00D-E1F572260FC8}" type="slidenum">
              <a:rPr lang="en-NZ" smtClean="0"/>
              <a:t>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3463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39" indent="-171239">
              <a:spcBef>
                <a:spcPts val="599"/>
              </a:spcBef>
              <a:spcAft>
                <a:spcPts val="599"/>
              </a:spcAft>
              <a:buFontTx/>
              <a:buChar char="-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341B0-DC95-4361-B00D-E1F572260FC8}" type="slidenum">
              <a:rPr lang="en-NZ" smtClean="0"/>
              <a:t>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89699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39" indent="-171239" defTabSz="913273">
              <a:spcBef>
                <a:spcPts val="599"/>
              </a:spcBef>
              <a:spcAft>
                <a:spcPts val="599"/>
              </a:spcAft>
              <a:buFontTx/>
              <a:buChar char="-"/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341B0-DC95-4361-B00D-E1F572260FC8}" type="slidenum">
              <a:rPr lang="en-NZ" smtClean="0"/>
              <a:t>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76462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239" indent="-171239" defTabSz="913273">
              <a:spcBef>
                <a:spcPts val="599"/>
              </a:spcBef>
              <a:spcAft>
                <a:spcPts val="599"/>
              </a:spcAft>
              <a:buFontTx/>
              <a:buChar char="-"/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341B0-DC95-4361-B00D-E1F572260FC8}" type="slidenum">
              <a:rPr lang="en-NZ" smtClean="0"/>
              <a:t>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72921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273">
              <a:spcBef>
                <a:spcPts val="599"/>
              </a:spcBef>
              <a:spcAft>
                <a:spcPts val="599"/>
              </a:spcAft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341B0-DC95-4361-B00D-E1F572260FC8}" type="slidenum">
              <a:rPr lang="en-NZ" smtClean="0"/>
              <a:t>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3891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BA6F-52D6-4E1C-B3C7-E74DF2E32605}" type="datetimeFigureOut">
              <a:rPr lang="en-NZ" smtClean="0"/>
              <a:t>5/03/2019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3384-5C8F-45A8-B543-ECA04C8E35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9977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BA6F-52D6-4E1C-B3C7-E74DF2E32605}" type="datetimeFigureOut">
              <a:rPr lang="en-NZ" smtClean="0"/>
              <a:t>5/03/2019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3384-5C8F-45A8-B543-ECA04C8E35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2674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BA6F-52D6-4E1C-B3C7-E74DF2E32605}" type="datetimeFigureOut">
              <a:rPr lang="en-NZ" smtClean="0"/>
              <a:t>5/03/2019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3384-5C8F-45A8-B543-ECA04C8E35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3350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BA6F-52D6-4E1C-B3C7-E74DF2E32605}" type="datetimeFigureOut">
              <a:rPr lang="en-NZ" smtClean="0"/>
              <a:t>5/03/2019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3384-5C8F-45A8-B543-ECA04C8E35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5233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BA6F-52D6-4E1C-B3C7-E74DF2E32605}" type="datetimeFigureOut">
              <a:rPr lang="en-NZ" smtClean="0"/>
              <a:t>5/03/2019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3384-5C8F-45A8-B543-ECA04C8E35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0649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BA6F-52D6-4E1C-B3C7-E74DF2E32605}" type="datetimeFigureOut">
              <a:rPr lang="en-NZ" smtClean="0"/>
              <a:t>5/03/2019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3384-5C8F-45A8-B543-ECA04C8E35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5454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BA6F-52D6-4E1C-B3C7-E74DF2E32605}" type="datetimeFigureOut">
              <a:rPr lang="en-NZ" smtClean="0"/>
              <a:t>5/03/2019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3384-5C8F-45A8-B543-ECA04C8E35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4215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BA6F-52D6-4E1C-B3C7-E74DF2E32605}" type="datetimeFigureOut">
              <a:rPr lang="en-NZ" smtClean="0"/>
              <a:t>5/03/2019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3384-5C8F-45A8-B543-ECA04C8E35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9298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BA6F-52D6-4E1C-B3C7-E74DF2E32605}" type="datetimeFigureOut">
              <a:rPr lang="en-NZ" smtClean="0"/>
              <a:t>5/03/2019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3384-5C8F-45A8-B543-ECA04C8E35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1508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BA6F-52D6-4E1C-B3C7-E74DF2E32605}" type="datetimeFigureOut">
              <a:rPr lang="en-NZ" smtClean="0"/>
              <a:t>5/03/2019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3384-5C8F-45A8-B543-ECA04C8E35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5123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BA6F-52D6-4E1C-B3C7-E74DF2E32605}" type="datetimeFigureOut">
              <a:rPr lang="en-NZ" smtClean="0"/>
              <a:t>5/03/2019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3384-5C8F-45A8-B543-ECA04C8E35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0595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5BA6F-52D6-4E1C-B3C7-E74DF2E32605}" type="datetimeFigureOut">
              <a:rPr lang="en-NZ" smtClean="0"/>
              <a:t>5/03/2019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13384-5C8F-45A8-B543-ECA04C8E356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5095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radebarriers@mbie.govt.nz" TargetMode="External"/><Relationship Id="rId4" Type="http://schemas.openxmlformats.org/officeDocument/2006/relationships/hyperlink" Target="http://www.standards.govt.nz/international-engagement/technical-barriers-to-trad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\\wd.govt.nz\dfs\personal\homedrive\WNI1\StirliA\my pictures\486px-New_Zealand_Simplified.svg.pn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7346"/>
            <a:ext cx="5374415" cy="66240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218" y="1484784"/>
            <a:ext cx="8712968" cy="1872208"/>
          </a:xfrm>
        </p:spPr>
        <p:txBody>
          <a:bodyPr>
            <a:noAutofit/>
          </a:bodyPr>
          <a:lstStyle/>
          <a:p>
            <a:r>
              <a:rPr lang="en-NZ" sz="4200" b="1" dirty="0">
                <a:solidFill>
                  <a:schemeClr val="accent5">
                    <a:lumMod val="75000"/>
                  </a:schemeClr>
                </a:solidFill>
              </a:rPr>
              <a:t>New Zealand’s Domestic Coordination Mechanisms for Technical Barriers to Trade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008112"/>
          </a:xfrm>
        </p:spPr>
        <p:txBody>
          <a:bodyPr>
            <a:normAutofit fontScale="77500" lnSpcReduction="20000"/>
          </a:bodyPr>
          <a:lstStyle/>
          <a:p>
            <a:br>
              <a:rPr lang="en-NZ" dirty="0"/>
            </a:br>
            <a:br>
              <a:rPr lang="en-NZ" dirty="0"/>
            </a:b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919" y="5424416"/>
            <a:ext cx="3965748" cy="728202"/>
          </a:xfrm>
          <a:prstGeom prst="rect">
            <a:avLst/>
          </a:prstGeom>
        </p:spPr>
      </p:pic>
      <p:sp>
        <p:nvSpPr>
          <p:cNvPr id="6" name="AutoShape 2" descr="Image result for new zealand out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  <p:sp>
        <p:nvSpPr>
          <p:cNvPr id="7" name="AutoShape 4" descr="Image result for new zealand outl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1807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b="1" dirty="0">
                <a:solidFill>
                  <a:schemeClr val="accent5">
                    <a:lumMod val="75000"/>
                  </a:schemeClr>
                </a:solidFill>
              </a:rPr>
              <a:t>The New Zealand Gazette - a backstop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en-NZ" sz="2400" dirty="0"/>
              <a:t>The New Zealand Gazette is the official newspaper of the New Zealand government</a:t>
            </a:r>
          </a:p>
          <a:p>
            <a:pPr marL="742950" lvl="2" indent="-342900"/>
            <a:r>
              <a:rPr lang="en-NZ" sz="2200" dirty="0"/>
              <a:t>contains official commercial and government notifications</a:t>
            </a:r>
          </a:p>
          <a:p>
            <a:pPr marL="742950" lvl="2" indent="-342900"/>
            <a:r>
              <a:rPr lang="en-NZ" sz="2200" dirty="0"/>
              <a:t>notices are published online continuously and are freely available to the public</a:t>
            </a:r>
            <a:br>
              <a:rPr lang="en-NZ" sz="1600" dirty="0">
                <a:solidFill>
                  <a:schemeClr val="accent1"/>
                </a:solidFill>
              </a:rPr>
            </a:br>
            <a:endParaRPr lang="en-NZ" sz="1600" dirty="0">
              <a:solidFill>
                <a:schemeClr val="accent1"/>
              </a:solidFill>
            </a:endParaRPr>
          </a:p>
          <a:p>
            <a:r>
              <a:rPr lang="en-NZ" sz="2400" dirty="0"/>
              <a:t>Our National Enquiry Point monitors the New Zealand Gazette to ensure that all technical regulations and conformity assessment procedures are notified to WTO members. </a:t>
            </a:r>
          </a:p>
          <a:p>
            <a:endParaRPr lang="en-NZ" sz="2400" dirty="0"/>
          </a:p>
          <a:p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223905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\\wd.govt.nz\dfs\personal\homedrive\WNI1\StirliA\my pictures\486px-New_Zealand_Simplified.svg.pn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7346"/>
            <a:ext cx="5374415" cy="66240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800" b="1" dirty="0">
                <a:solidFill>
                  <a:schemeClr val="accent5">
                    <a:lumMod val="75000"/>
                  </a:schemeClr>
                </a:solidFill>
              </a:rPr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r>
              <a:rPr lang="en-NZ" sz="2200" dirty="0"/>
              <a:t>Website: </a:t>
            </a:r>
            <a:r>
              <a:rPr lang="en-NZ" sz="2200" dirty="0">
                <a:hlinkClick r:id="rId4"/>
              </a:rPr>
              <a:t>www.standards.govt.nz/international-engagement/technical-barriers-to-trade/</a:t>
            </a:r>
            <a:endParaRPr lang="en-NZ" sz="2200" dirty="0"/>
          </a:p>
          <a:p>
            <a:endParaRPr lang="en-NZ" sz="2200" dirty="0"/>
          </a:p>
          <a:p>
            <a:r>
              <a:rPr lang="en-NZ" sz="2200" dirty="0"/>
              <a:t>For more information, please contact:</a:t>
            </a:r>
            <a:br>
              <a:rPr lang="en-NZ" sz="2200" dirty="0"/>
            </a:br>
            <a:endParaRPr lang="en-NZ" sz="2200" dirty="0"/>
          </a:p>
          <a:p>
            <a:pPr marL="457200" lvl="1" indent="0">
              <a:buNone/>
            </a:pPr>
            <a:r>
              <a:rPr lang="en-NZ" sz="2200" dirty="0"/>
              <a:t>Trade and International Team</a:t>
            </a:r>
          </a:p>
          <a:p>
            <a:pPr marL="457200" lvl="1" indent="0">
              <a:buNone/>
            </a:pPr>
            <a:r>
              <a:rPr lang="en-NZ" sz="2200" dirty="0"/>
              <a:t>Ministry of Business, Innovation and Employment</a:t>
            </a:r>
            <a:br>
              <a:rPr lang="en-NZ" sz="2200" dirty="0"/>
            </a:br>
            <a:r>
              <a:rPr lang="en-NZ" sz="2200" dirty="0"/>
              <a:t>email: </a:t>
            </a:r>
            <a:r>
              <a:rPr lang="en-NZ" sz="2200" dirty="0">
                <a:hlinkClick r:id="rId5"/>
              </a:rPr>
              <a:t>tradebarriers@mbie.govt.nz</a:t>
            </a:r>
            <a:r>
              <a:rPr lang="en-NZ" sz="2200" dirty="0"/>
              <a:t> </a:t>
            </a:r>
            <a:br>
              <a:rPr lang="en-NZ" sz="2200" dirty="0"/>
            </a:b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403980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solidFill>
                  <a:schemeClr val="accent5">
                    <a:lumMod val="75000"/>
                  </a:schemeClr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5266928" cy="276490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NZ" sz="2800" dirty="0"/>
              <a:t>New Zealand context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NZ" sz="2800" dirty="0"/>
              <a:t>TBT Strategy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NZ" sz="2800" dirty="0"/>
              <a:t>A User Guide for Regulators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NZ" sz="2800" dirty="0"/>
              <a:t>Promotional workshops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62308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r>
              <a:rPr lang="en-NZ" b="1" dirty="0">
                <a:solidFill>
                  <a:schemeClr val="accent5">
                    <a:lumMod val="75000"/>
                  </a:schemeClr>
                </a:solidFill>
              </a:rPr>
              <a:t>New Zealand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715200" cy="4205064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NZ" sz="2800" b="1" dirty="0"/>
              <a:t>Population: </a:t>
            </a:r>
            <a:r>
              <a:rPr lang="en-NZ" sz="2800" dirty="0"/>
              <a:t>4.9 million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NZ" sz="2800" b="1" dirty="0"/>
              <a:t>Core public service employees: </a:t>
            </a:r>
            <a:r>
              <a:rPr lang="en-NZ" sz="2800" dirty="0"/>
              <a:t>50,000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NZ" sz="2800" b="1" dirty="0"/>
              <a:t>Public service policy employees: </a:t>
            </a:r>
            <a:r>
              <a:rPr lang="en-NZ" sz="2800" dirty="0"/>
              <a:t>2,700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NZ" sz="2800" b="1" dirty="0"/>
              <a:t>New Zealand’s regulatory system</a:t>
            </a:r>
            <a:endParaRPr lang="en-NZ" sz="2800" dirty="0"/>
          </a:p>
          <a:p>
            <a:pPr marL="717550" lvl="2" indent="-3556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NZ" dirty="0"/>
              <a:t>meeting regulatory objectives in a least cost way </a:t>
            </a:r>
          </a:p>
          <a:p>
            <a:pPr marL="717550" lvl="2" indent="-3556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NZ" dirty="0"/>
              <a:t>focus on performance-based regulation and recognition of global standards and certification systems</a:t>
            </a:r>
          </a:p>
          <a:p>
            <a:pPr marL="717550" lvl="2" indent="-3556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NZ" dirty="0"/>
              <a:t>a small country with small-sized regulatory agencies.</a:t>
            </a:r>
          </a:p>
        </p:txBody>
      </p:sp>
    </p:spTree>
    <p:extLst>
      <p:ext uri="{BB962C8B-B14F-4D97-AF65-F5344CB8AC3E}">
        <p14:creationId xmlns:p14="http://schemas.microsoft.com/office/powerpoint/2010/main" val="317477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solidFill>
                  <a:schemeClr val="accent5">
                    <a:lumMod val="75000"/>
                  </a:schemeClr>
                </a:solidFill>
              </a:rPr>
              <a:t>New Zealand Context - TBT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2400" dirty="0"/>
              <a:t>it is a challenge to keep TBT obligations front of mind, especially for small regulators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2400" dirty="0"/>
              <a:t>most regulators only develop regulations or standards within scope of the TBT Agreement every few years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2400" dirty="0"/>
              <a:t>we do not have a formal coordination structure for TBT, such as a national committee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2400" dirty="0"/>
              <a:t>we rely on our WTO TBT Enquiry Point to lead stakeholder outreach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2400" dirty="0"/>
              <a:t>our Ministry for Primary Industries is our most active regulator on TBT issues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12322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solidFill>
                  <a:schemeClr val="accent5">
                    <a:lumMod val="75000"/>
                  </a:schemeClr>
                </a:solidFill>
              </a:rPr>
              <a:t>TBT User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4608512" cy="445639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2400" dirty="0"/>
              <a:t>targeted at regulatory agencies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2400" dirty="0"/>
              <a:t>designed to assist regulatory agencies in New Zealand with meeting international TBT obligations (including WTO and FTA obligations)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2400" dirty="0"/>
              <a:t>an educational tool for regulators to help if they are not developing regulations frequently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2400" dirty="0"/>
              <a:t>circulated to agencies and published online</a:t>
            </a:r>
            <a:br>
              <a:rPr lang="en-NZ" sz="2400" dirty="0"/>
            </a:br>
            <a:endParaRPr lang="en-NZ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455" y="1447337"/>
            <a:ext cx="3457700" cy="492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03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NZ" b="1" dirty="0">
                <a:solidFill>
                  <a:schemeClr val="accent5">
                    <a:lumMod val="75000"/>
                  </a:schemeClr>
                </a:solidFill>
              </a:rPr>
              <a:t>TBT User Guide -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499176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2400" dirty="0"/>
              <a:t>introduction to technical regulations, standards and conformity assessment procedures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2400" dirty="0"/>
              <a:t>background information on the WTO Agreement on TBT (based on WTO materials)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2400" dirty="0"/>
              <a:t>outline of WTO TBT obligations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2400" dirty="0"/>
              <a:t>outline of New Zealand’s TBT obligations in our regional trade agreements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sz="2400" dirty="0"/>
              <a:t>a step-by-step guide for incorporating WTO obligations into a regulatory development process.</a:t>
            </a:r>
          </a:p>
        </p:txBody>
      </p:sp>
    </p:spTree>
    <p:extLst>
      <p:ext uri="{BB962C8B-B14F-4D97-AF65-F5344CB8AC3E}">
        <p14:creationId xmlns:p14="http://schemas.microsoft.com/office/powerpoint/2010/main" val="2544075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NZ" b="1" dirty="0">
                <a:solidFill>
                  <a:schemeClr val="accent5">
                    <a:lumMod val="75000"/>
                  </a:schemeClr>
                </a:solidFill>
              </a:rPr>
              <a:t>TBT User Guide - notifications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40768"/>
            <a:ext cx="6408712" cy="524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726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NZ" b="1" dirty="0">
                <a:solidFill>
                  <a:schemeClr val="accent5">
                    <a:lumMod val="75000"/>
                  </a:schemeClr>
                </a:solidFill>
              </a:rPr>
              <a:t>TBT User Guide – step-by-step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142487"/>
            <a:ext cx="9361040" cy="5715513"/>
          </a:xfrm>
        </p:spPr>
      </p:pic>
    </p:spTree>
    <p:extLst>
      <p:ext uri="{BB962C8B-B14F-4D97-AF65-F5344CB8AC3E}">
        <p14:creationId xmlns:p14="http://schemas.microsoft.com/office/powerpoint/2010/main" val="427263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solidFill>
                  <a:schemeClr val="accent5">
                    <a:lumMod val="75000"/>
                  </a:schemeClr>
                </a:solidFill>
              </a:rPr>
              <a:t>Workshops for regulators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269" y="4365104"/>
            <a:ext cx="4448190" cy="20411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sz="2400" dirty="0"/>
              <a:t>Workshops for regulatory agencies run by Standards New Zealand and TBT policy officials</a:t>
            </a:r>
            <a:br>
              <a:rPr lang="en-NZ" sz="2400" dirty="0"/>
            </a:br>
            <a:endParaRPr lang="en-NZ" sz="2400" dirty="0"/>
          </a:p>
          <a:p>
            <a:r>
              <a:rPr lang="en-NZ" sz="2400" dirty="0"/>
              <a:t>Workshops provide guidance on: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NZ" dirty="0"/>
              <a:t>WTO TBT Agreement and scope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NZ" dirty="0"/>
              <a:t>international obligations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NZ" dirty="0"/>
              <a:t>avoiding unnecessary obstacles to trade 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NZ" dirty="0"/>
              <a:t>the notification process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NZ" dirty="0"/>
              <a:t>transparency best practice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NZ" dirty="0"/>
              <a:t>content of the User Guide </a:t>
            </a:r>
          </a:p>
          <a:p>
            <a:pPr lvl="1"/>
            <a:endParaRPr lang="en-NZ" sz="2000" dirty="0"/>
          </a:p>
          <a:p>
            <a:pPr lvl="1"/>
            <a:endParaRPr lang="en-NZ" sz="2000" dirty="0"/>
          </a:p>
          <a:p>
            <a:pPr lvl="1"/>
            <a:endParaRPr lang="en-NZ" sz="2000" dirty="0"/>
          </a:p>
          <a:p>
            <a:pPr lvl="1"/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4147397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11935</TotalTime>
  <Words>355</Words>
  <Application>Microsoft Office PowerPoint</Application>
  <PresentationFormat>On-screen Show (4:3)</PresentationFormat>
  <Paragraphs>67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New Zealand’s Domestic Coordination Mechanisms for Technical Barriers to Trade</vt:lpstr>
      <vt:lpstr>Outline</vt:lpstr>
      <vt:lpstr>New Zealand Context</vt:lpstr>
      <vt:lpstr>New Zealand Context - TBT</vt:lpstr>
      <vt:lpstr>TBT User Guide</vt:lpstr>
      <vt:lpstr>TBT User Guide - content</vt:lpstr>
      <vt:lpstr>TBT User Guide - notifications</vt:lpstr>
      <vt:lpstr>TBT User Guide – step-by-step</vt:lpstr>
      <vt:lpstr>Workshops for regulators</vt:lpstr>
      <vt:lpstr>The New Zealand Gazette - a backstop</vt:lpstr>
      <vt:lpstr>Thank you</vt:lpstr>
    </vt:vector>
  </TitlesOfParts>
  <Company>Ministry of Economic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TBT</dc:title>
  <dc:creator>Tayla Sumner</dc:creator>
  <cp:lastModifiedBy>Costandoiu, Liliana</cp:lastModifiedBy>
  <cp:revision>154</cp:revision>
  <cp:lastPrinted>2019-03-05T07:21:42Z</cp:lastPrinted>
  <dcterms:created xsi:type="dcterms:W3CDTF">2019-01-13T23:07:47Z</dcterms:created>
  <dcterms:modified xsi:type="dcterms:W3CDTF">2019-03-05T08:15:40Z</dcterms:modified>
</cp:coreProperties>
</file>