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07200" cy="99393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35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71825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56907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0513" y="1196975"/>
            <a:ext cx="2057400" cy="49291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68313" y="1196975"/>
            <a:ext cx="6019800" cy="49291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06518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98563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20678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13" y="2276475"/>
            <a:ext cx="4038600" cy="38496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9313" y="2276475"/>
            <a:ext cx="4038600" cy="38496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93958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20999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41806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60826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85985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98594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196975"/>
            <a:ext cx="8229600" cy="92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2276475"/>
            <a:ext cx="8229600" cy="3849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pic>
        <p:nvPicPr>
          <p:cNvPr id="1031" name="Picture 7" descr="grey_100mm_300dpi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53188"/>
            <a:ext cx="9144000" cy="404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4" name="Text Box 10"/>
          <p:cNvSpPr txBox="1">
            <a:spLocks noChangeArrowheads="1"/>
          </p:cNvSpPr>
          <p:nvPr/>
        </p:nvSpPr>
        <p:spPr bwMode="auto">
          <a:xfrm>
            <a:off x="6948264" y="6464711"/>
            <a:ext cx="233975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AU" sz="1600" b="1" dirty="0">
                <a:solidFill>
                  <a:schemeClr val="bg1"/>
                </a:solidFill>
              </a:rPr>
              <a:t>www.nata.com.au</a:t>
            </a:r>
            <a:endParaRPr lang="en-AU" b="1" dirty="0">
              <a:solidFill>
                <a:schemeClr val="bg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116632"/>
            <a:ext cx="810838" cy="969348"/>
          </a:xfrm>
          <a:prstGeom prst="rect">
            <a:avLst/>
          </a:prstGeom>
        </p:spPr>
      </p:pic>
      <p:sp>
        <p:nvSpPr>
          <p:cNvPr id="10" name="Text Box 10"/>
          <p:cNvSpPr txBox="1">
            <a:spLocks noChangeArrowheads="1"/>
          </p:cNvSpPr>
          <p:nvPr userDrawn="1"/>
        </p:nvSpPr>
        <p:spPr bwMode="auto">
          <a:xfrm>
            <a:off x="179512" y="6476717"/>
            <a:ext cx="216024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AU" sz="1600" b="1" dirty="0">
                <a:solidFill>
                  <a:schemeClr val="bg1"/>
                </a:solidFill>
              </a:rPr>
              <a:t>www.jas-anz.org</a:t>
            </a:r>
            <a:endParaRPr lang="en-AU" b="1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A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Challenges to conformity assessment models of changing supply chains: </a:t>
            </a:r>
            <a:br>
              <a:rPr lang="en-AU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A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– some Australian experiences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Jennifer Evans</a:t>
            </a:r>
          </a:p>
          <a:p>
            <a:r>
              <a:rPr lang="en-A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Chief Executive Officer</a:t>
            </a:r>
          </a:p>
          <a:p>
            <a:r>
              <a:rPr lang="en-A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National Association of Testing Authorities, Australia</a:t>
            </a:r>
          </a:p>
        </p:txBody>
      </p:sp>
    </p:spTree>
    <p:extLst>
      <p:ext uri="{BB962C8B-B14F-4D97-AF65-F5344CB8AC3E}">
        <p14:creationId xmlns:p14="http://schemas.microsoft.com/office/powerpoint/2010/main" val="3451248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latin typeface="Calibri"/>
                <a:ea typeface="Calibri"/>
                <a:cs typeface="Times New Roman"/>
              </a:rPr>
              <a:t>What is the problem/are there solutions?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AU" sz="2000" dirty="0">
                <a:latin typeface="Calibri"/>
                <a:ea typeface="Calibri"/>
                <a:cs typeface="Times New Roman"/>
              </a:rPr>
              <a:t>Construction industry issue has not led to any trade dispute ….. yet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sz="2000" dirty="0">
                <a:latin typeface="Calibri"/>
                <a:ea typeface="Calibri"/>
                <a:cs typeface="Times New Roman"/>
              </a:rPr>
              <a:t>Public frustration and (unfair) distrust of imports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sz="2000" dirty="0">
                <a:latin typeface="Calibri"/>
                <a:ea typeface="Calibri"/>
                <a:cs typeface="Times New Roman"/>
              </a:rPr>
              <a:t>Some in industry calling for on-shore testing and certification of all imported materials and products – not a solution!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sz="2000" dirty="0">
                <a:latin typeface="Calibri"/>
                <a:ea typeface="Calibri"/>
                <a:cs typeface="Times New Roman"/>
              </a:rPr>
              <a:t>Appropriate conformity assessment procedures, a reliable conformity assessment infrastructure and clear standards are critical 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sz="2000" dirty="0">
                <a:latin typeface="Calibri"/>
                <a:ea typeface="Calibri"/>
                <a:cs typeface="Times New Roman"/>
              </a:rPr>
              <a:t>National quality infrastructure cannot compensate for lack of transparency, fairness and integrity in supply networks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sz="2000" dirty="0">
                <a:latin typeface="Calibri"/>
                <a:ea typeface="Calibri"/>
                <a:cs typeface="Times New Roman"/>
              </a:rPr>
              <a:t>Hence, can regulatory policy be adjusted to encourage supply chains to do the right thing?   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01475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latin typeface="Calibri"/>
                <a:ea typeface="Calibri"/>
                <a:cs typeface="Times New Roman"/>
              </a:rPr>
              <a:t>Incentives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AU" sz="2000" u="sng" dirty="0">
                <a:latin typeface="Calibri"/>
                <a:ea typeface="Calibri"/>
                <a:cs typeface="Times New Roman"/>
              </a:rPr>
              <a:t>One</a:t>
            </a:r>
            <a:r>
              <a:rPr lang="en-AU" sz="2000" dirty="0">
                <a:latin typeface="Calibri"/>
                <a:ea typeface="Calibri"/>
                <a:cs typeface="Times New Roman"/>
              </a:rPr>
              <a:t> example that drives behaviour</a:t>
            </a:r>
          </a:p>
          <a:p>
            <a:pPr>
              <a:spcAft>
                <a:spcPts val="600"/>
              </a:spcAft>
            </a:pPr>
            <a:r>
              <a:rPr lang="en-AU" sz="2000" dirty="0">
                <a:latin typeface="Calibri"/>
                <a:ea typeface="Calibri"/>
                <a:cs typeface="Times New Roman"/>
              </a:rPr>
              <a:t>Australian energy efficiency program for electrical equipment and appliances - ‘E3 Program’ – administered by federal government </a:t>
            </a:r>
          </a:p>
          <a:p>
            <a:pPr>
              <a:spcAft>
                <a:spcPts val="600"/>
              </a:spcAft>
            </a:pPr>
            <a:r>
              <a:rPr lang="en-AU" sz="2000" dirty="0">
                <a:latin typeface="Calibri"/>
                <a:ea typeface="Calibri"/>
                <a:cs typeface="Times New Roman"/>
              </a:rPr>
              <a:t>Conformity assessment procedures give latitude to pre-market measures but place emphasis on post-market ‘check-testing’ at accredited laboratories</a:t>
            </a:r>
          </a:p>
          <a:p>
            <a:pPr>
              <a:spcAft>
                <a:spcPts val="600"/>
              </a:spcAft>
            </a:pPr>
            <a:r>
              <a:rPr lang="en-AU" sz="2000" dirty="0">
                <a:latin typeface="Calibri"/>
                <a:ea typeface="Calibri"/>
                <a:cs typeface="Times New Roman"/>
              </a:rPr>
              <a:t>Check-testing targeted – risk, supplier history, whistle-blowers</a:t>
            </a:r>
          </a:p>
          <a:p>
            <a:pPr>
              <a:spcAft>
                <a:spcPts val="600"/>
              </a:spcAft>
            </a:pPr>
            <a:r>
              <a:rPr lang="en-AU" sz="2000" dirty="0">
                <a:latin typeface="Calibri"/>
                <a:ea typeface="Calibri"/>
                <a:cs typeface="Times New Roman"/>
              </a:rPr>
              <a:t>Penalties can include fines and product recalls</a:t>
            </a:r>
          </a:p>
        </p:txBody>
      </p:sp>
    </p:spTree>
    <p:extLst>
      <p:ext uri="{BB962C8B-B14F-4D97-AF65-F5344CB8AC3E}">
        <p14:creationId xmlns:p14="http://schemas.microsoft.com/office/powerpoint/2010/main" val="3126263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latin typeface="Calibri"/>
                <a:ea typeface="Calibri"/>
                <a:cs typeface="Times New Roman"/>
              </a:rPr>
              <a:t>Summary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AU" sz="2000" dirty="0">
                <a:latin typeface="Calibri"/>
                <a:ea typeface="Calibri"/>
                <a:cs typeface="Times New Roman"/>
              </a:rPr>
              <a:t>Regulatory authority/</a:t>
            </a:r>
            <a:r>
              <a:rPr lang="en-AU" sz="2000" dirty="0" err="1">
                <a:latin typeface="Calibri"/>
                <a:ea typeface="Calibri"/>
                <a:cs typeface="Times New Roman"/>
              </a:rPr>
              <a:t>NQI</a:t>
            </a:r>
            <a:r>
              <a:rPr lang="en-AU" sz="2000" dirty="0">
                <a:latin typeface="Calibri"/>
                <a:ea typeface="Calibri"/>
                <a:cs typeface="Times New Roman"/>
              </a:rPr>
              <a:t>  dialogue can help avoid trade disputation</a:t>
            </a:r>
          </a:p>
          <a:p>
            <a:pPr>
              <a:spcAft>
                <a:spcPts val="600"/>
              </a:spcAft>
            </a:pPr>
            <a:r>
              <a:rPr lang="en-AU" sz="2000" dirty="0" err="1">
                <a:latin typeface="Calibri"/>
                <a:ea typeface="Calibri"/>
                <a:cs typeface="Times New Roman"/>
              </a:rPr>
              <a:t>ILAC</a:t>
            </a:r>
            <a:r>
              <a:rPr lang="en-AU" sz="2000" dirty="0">
                <a:latin typeface="Calibri"/>
                <a:ea typeface="Calibri"/>
                <a:cs typeface="Times New Roman"/>
              </a:rPr>
              <a:t> and </a:t>
            </a:r>
            <a:r>
              <a:rPr lang="en-AU" sz="2000" dirty="0" err="1">
                <a:latin typeface="Calibri"/>
                <a:ea typeface="Calibri"/>
                <a:cs typeface="Times New Roman"/>
              </a:rPr>
              <a:t>IAF</a:t>
            </a:r>
            <a:r>
              <a:rPr lang="en-AU" sz="2000" dirty="0">
                <a:latin typeface="Calibri"/>
                <a:ea typeface="Calibri"/>
                <a:cs typeface="Times New Roman"/>
              </a:rPr>
              <a:t> can facilitate mutual recognition of conformity assessments</a:t>
            </a:r>
          </a:p>
          <a:p>
            <a:pPr>
              <a:spcAft>
                <a:spcPts val="600"/>
              </a:spcAft>
            </a:pPr>
            <a:r>
              <a:rPr lang="en-AU" sz="2000" dirty="0">
                <a:latin typeface="Calibri"/>
                <a:ea typeface="Calibri"/>
                <a:cs typeface="Times New Roman"/>
              </a:rPr>
              <a:t>Where national standards/ unique requirements exist, accreditation may be supplemented with means of mutual education</a:t>
            </a:r>
          </a:p>
          <a:p>
            <a:pPr>
              <a:spcAft>
                <a:spcPts val="600"/>
              </a:spcAft>
            </a:pPr>
            <a:r>
              <a:rPr lang="en-AU" sz="2000" dirty="0">
                <a:latin typeface="Calibri"/>
                <a:ea typeface="Calibri"/>
                <a:cs typeface="Times New Roman"/>
              </a:rPr>
              <a:t>Where international standards form the basis for conformity assessment, accreditation for testing, inspection and certification activities can be highly effective</a:t>
            </a:r>
          </a:p>
          <a:p>
            <a:pPr>
              <a:spcAft>
                <a:spcPts val="600"/>
              </a:spcAft>
            </a:pPr>
            <a:r>
              <a:rPr lang="en-AU" sz="2000" dirty="0">
                <a:latin typeface="Calibri"/>
                <a:ea typeface="Calibri"/>
                <a:cs typeface="Times New Roman"/>
              </a:rPr>
              <a:t>Majority of goods imported </a:t>
            </a:r>
            <a:r>
              <a:rPr lang="en-AU" sz="2000">
                <a:latin typeface="Calibri"/>
                <a:ea typeface="Calibri"/>
                <a:cs typeface="Times New Roman"/>
              </a:rPr>
              <a:t>into Australia, </a:t>
            </a:r>
            <a:r>
              <a:rPr lang="en-AU" sz="2000" dirty="0">
                <a:latin typeface="Calibri"/>
                <a:ea typeface="Calibri"/>
                <a:cs typeface="Times New Roman"/>
              </a:rPr>
              <a:t>and those we export do meet business and consumer expectations.</a:t>
            </a:r>
          </a:p>
          <a:p>
            <a:pPr>
              <a:spcAft>
                <a:spcPts val="600"/>
              </a:spcAft>
            </a:pPr>
            <a:r>
              <a:rPr lang="en-AU" sz="2000" dirty="0">
                <a:latin typeface="Calibri"/>
                <a:ea typeface="Calibri"/>
                <a:cs typeface="Times New Roman"/>
              </a:rPr>
              <a:t>Conclusion - It is working – but we can always improve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420117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1200"/>
              </a:spcBef>
              <a:buNone/>
            </a:pPr>
            <a:r>
              <a:rPr lang="en-AU" sz="2000" dirty="0">
                <a:latin typeface="Calibri" panose="020F0502020204030204" pitchFamily="34" charset="0"/>
              </a:rPr>
              <a:t>Supply chains/networks</a:t>
            </a:r>
          </a:p>
          <a:p>
            <a:pPr marL="400050" lvl="1" indent="0">
              <a:spcBef>
                <a:spcPts val="1200"/>
              </a:spcBef>
              <a:buNone/>
            </a:pPr>
            <a:r>
              <a:rPr lang="en-AU" sz="1800" dirty="0">
                <a:latin typeface="Calibri" panose="020F0502020204030204" pitchFamily="34" charset="0"/>
              </a:rPr>
              <a:t>C Harland, R </a:t>
            </a:r>
            <a:r>
              <a:rPr lang="en-AU" sz="1800" dirty="0" err="1">
                <a:latin typeface="Calibri" panose="020F0502020204030204" pitchFamily="34" charset="0"/>
              </a:rPr>
              <a:t>Brenchley</a:t>
            </a:r>
            <a:r>
              <a:rPr lang="en-AU" sz="1800" dirty="0">
                <a:latin typeface="Calibri" panose="020F0502020204030204" pitchFamily="34" charset="0"/>
              </a:rPr>
              <a:t>, H Walker, </a:t>
            </a:r>
            <a:r>
              <a:rPr lang="en-AU" sz="1800" i="1" dirty="0">
                <a:latin typeface="Calibri" panose="020F0502020204030204" pitchFamily="34" charset="0"/>
              </a:rPr>
              <a:t>Risk in supply networks</a:t>
            </a:r>
            <a:r>
              <a:rPr lang="en-AU" sz="1800" dirty="0">
                <a:latin typeface="Calibri" panose="020F0502020204030204" pitchFamily="34" charset="0"/>
              </a:rPr>
              <a:t>, </a:t>
            </a:r>
            <a:br>
              <a:rPr lang="en-AU" sz="1800" dirty="0">
                <a:latin typeface="Calibri" panose="020F0502020204030204" pitchFamily="34" charset="0"/>
              </a:rPr>
            </a:br>
            <a:r>
              <a:rPr lang="en-AU" sz="1800" u="sng" dirty="0">
                <a:latin typeface="Calibri" panose="020F0502020204030204" pitchFamily="34" charset="0"/>
              </a:rPr>
              <a:t>Journal of Purchasing and Supply Management</a:t>
            </a:r>
            <a:r>
              <a:rPr lang="en-AU" sz="1800" dirty="0">
                <a:latin typeface="Calibri" panose="020F0502020204030204" pitchFamily="34" charset="0"/>
              </a:rPr>
              <a:t> 9 (2003)</a:t>
            </a:r>
          </a:p>
          <a:p>
            <a:pPr marL="400050" lvl="1" indent="0">
              <a:spcBef>
                <a:spcPts val="1200"/>
              </a:spcBef>
              <a:buNone/>
            </a:pPr>
            <a:r>
              <a:rPr lang="en-AU" sz="1800" dirty="0">
                <a:latin typeface="Calibri" panose="020F0502020204030204" pitchFamily="34" charset="0"/>
              </a:rPr>
              <a:t>D O’Brien, </a:t>
            </a:r>
            <a:r>
              <a:rPr lang="en-AU" sz="1800" i="1" dirty="0">
                <a:latin typeface="Calibri" panose="020F0502020204030204" pitchFamily="34" charset="0"/>
              </a:rPr>
              <a:t>Towards a quantitative risk analysis framework to identify Non-Conforming Building Products</a:t>
            </a:r>
            <a:r>
              <a:rPr lang="en-AU" sz="1800" dirty="0">
                <a:latin typeface="Calibri" panose="020F0502020204030204" pitchFamily="34" charset="0"/>
              </a:rPr>
              <a:t>. </a:t>
            </a:r>
            <a:r>
              <a:rPr lang="en-AU" sz="1800" u="sng" dirty="0">
                <a:latin typeface="Calibri" panose="020F0502020204030204" pitchFamily="34" charset="0"/>
              </a:rPr>
              <a:t>Journal of Building Surveying, Appraisal and Valuation</a:t>
            </a:r>
            <a:r>
              <a:rPr lang="en-AU" sz="1800" dirty="0">
                <a:latin typeface="Calibri" panose="020F0502020204030204" pitchFamily="34" charset="0"/>
              </a:rPr>
              <a:t> Henry Stewart, London. Volume 5, No.4. (2017) 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AU" sz="2000" dirty="0">
                <a:latin typeface="Calibri" panose="020F0502020204030204" pitchFamily="34" charset="0"/>
              </a:rPr>
              <a:t>E3 Program for energy efficiency</a:t>
            </a:r>
          </a:p>
          <a:p>
            <a:pPr marL="400050" lvl="1" indent="0">
              <a:spcBef>
                <a:spcPts val="1200"/>
              </a:spcBef>
              <a:buNone/>
            </a:pPr>
            <a:r>
              <a:rPr lang="en-AU" sz="1800" dirty="0">
                <a:latin typeface="Calibri" panose="020F0502020204030204" pitchFamily="34" charset="0"/>
              </a:rPr>
              <a:t>http://www.energyrating.gov.au/about</a:t>
            </a:r>
          </a:p>
        </p:txBody>
      </p:sp>
    </p:spTree>
    <p:extLst>
      <p:ext uri="{BB962C8B-B14F-4D97-AF65-F5344CB8AC3E}">
        <p14:creationId xmlns:p14="http://schemas.microsoft.com/office/powerpoint/2010/main" val="3966441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sz="2000" dirty="0">
                <a:latin typeface="Calibri"/>
                <a:ea typeface="Calibri"/>
                <a:cs typeface="Times New Roman"/>
              </a:rPr>
              <a:t>How changing supply chains have impacted on areas of Australia’s economy</a:t>
            </a:r>
          </a:p>
          <a:p>
            <a:pPr lvl="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sz="2000" dirty="0">
                <a:latin typeface="Calibri"/>
                <a:ea typeface="Calibri"/>
                <a:cs typeface="Times New Roman"/>
              </a:rPr>
              <a:t>Changes in conformity assessment infrastructure</a:t>
            </a:r>
          </a:p>
          <a:p>
            <a:pPr lvl="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sz="2000" dirty="0">
                <a:latin typeface="Calibri"/>
                <a:ea typeface="Calibri"/>
                <a:cs typeface="Times New Roman"/>
              </a:rPr>
              <a:t>Risks introduced from poor transparency and information asymmetries</a:t>
            </a:r>
          </a:p>
          <a:p>
            <a:pPr lvl="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sz="2000" dirty="0">
                <a:latin typeface="Calibri"/>
                <a:ea typeface="Calibri"/>
                <a:cs typeface="Times New Roman"/>
              </a:rPr>
              <a:t>Challenges to conformity assessment procedures of undesirable market outcomes</a:t>
            </a:r>
          </a:p>
          <a:p>
            <a:pPr lvl="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sz="2000" dirty="0">
                <a:latin typeface="Calibri"/>
                <a:ea typeface="Calibri"/>
                <a:cs typeface="Times New Roman"/>
              </a:rPr>
              <a:t>Example of where surveillance testing can benefit the market.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82653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latin typeface="Calibri"/>
                <a:ea typeface="Calibri"/>
                <a:cs typeface="Times New Roman"/>
              </a:rPr>
              <a:t>Assumptions about supply chains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spcAft>
                <a:spcPts val="600"/>
              </a:spcAft>
              <a:buFont typeface="+mj-lt"/>
              <a:buAutoNum type="arabicPeriod"/>
            </a:pPr>
            <a:r>
              <a:rPr lang="en-AU" sz="2000" dirty="0">
                <a:latin typeface="Calibri"/>
                <a:ea typeface="Calibri"/>
                <a:cs typeface="Times New Roman"/>
              </a:rPr>
              <a:t>Transparency – if there are questions relating to the goods conformity with requirements or specifications, answers can be obtained in a reasonable timeframe.</a:t>
            </a:r>
          </a:p>
          <a:p>
            <a:pPr lvl="0">
              <a:spcAft>
                <a:spcPts val="600"/>
              </a:spcAft>
              <a:buFont typeface="+mj-lt"/>
              <a:buAutoNum type="arabicPeriod"/>
            </a:pPr>
            <a:r>
              <a:rPr lang="en-AU" sz="2000" dirty="0">
                <a:latin typeface="Calibri"/>
                <a:ea typeface="Calibri"/>
                <a:cs typeface="Times New Roman"/>
              </a:rPr>
              <a:t>Behaviour – all players in a supply chain behave with an acceptable level of fairness and integrity.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64861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latin typeface="Calibri"/>
                <a:ea typeface="Calibri"/>
                <a:cs typeface="Times New Roman"/>
              </a:rPr>
              <a:t>Supply Chains – Then and Now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AU" sz="2000" dirty="0">
                <a:latin typeface="Calibri"/>
                <a:ea typeface="Calibri"/>
                <a:cs typeface="Times New Roman"/>
              </a:rPr>
              <a:t>Until 1980s, Australia’s economy:</a:t>
            </a:r>
          </a:p>
          <a:p>
            <a:pPr>
              <a:spcAft>
                <a:spcPts val="600"/>
              </a:spcAft>
            </a:pPr>
            <a:r>
              <a:rPr lang="en-AU" sz="2000" dirty="0">
                <a:latin typeface="Calibri"/>
                <a:ea typeface="Calibri"/>
                <a:cs typeface="Times New Roman"/>
              </a:rPr>
              <a:t>Significant manufacturing sector making a broad range of products</a:t>
            </a:r>
          </a:p>
          <a:p>
            <a:pPr>
              <a:spcAft>
                <a:spcPts val="600"/>
              </a:spcAft>
            </a:pPr>
            <a:r>
              <a:rPr lang="en-AU" sz="2000" dirty="0">
                <a:latin typeface="Calibri"/>
                <a:ea typeface="Calibri"/>
                <a:cs typeface="Times New Roman"/>
              </a:rPr>
              <a:t>Imports subject to protection including tariffs on imported goods</a:t>
            </a:r>
          </a:p>
          <a:p>
            <a:pPr>
              <a:spcAft>
                <a:spcPts val="600"/>
              </a:spcAft>
            </a:pPr>
            <a:r>
              <a:rPr lang="en-AU" sz="2000" dirty="0">
                <a:latin typeface="Calibri"/>
                <a:ea typeface="Calibri"/>
                <a:cs typeface="Times New Roman"/>
              </a:rPr>
              <a:t>Conformity assessment in regulated sectors performed by government laboratories or by private sector laboratories which were NATA accredited</a:t>
            </a:r>
          </a:p>
          <a:p>
            <a:pPr>
              <a:spcAft>
                <a:spcPts val="600"/>
              </a:spcAft>
            </a:pPr>
            <a:r>
              <a:rPr lang="en-AU" sz="2000" dirty="0">
                <a:latin typeface="Calibri"/>
                <a:ea typeface="Calibri"/>
                <a:cs typeface="Times New Roman"/>
              </a:rPr>
              <a:t>Imported goods subjected to conformity assessment in Australia</a:t>
            </a:r>
          </a:p>
          <a:p>
            <a:pPr lvl="0">
              <a:spcAft>
                <a:spcPts val="600"/>
              </a:spcAft>
              <a:buFont typeface="Symbol"/>
              <a:buChar char=""/>
            </a:pPr>
            <a:r>
              <a:rPr lang="en-AU" sz="2000" dirty="0" err="1">
                <a:latin typeface="Calibri"/>
                <a:ea typeface="Calibri"/>
                <a:cs typeface="Times New Roman"/>
              </a:rPr>
              <a:t>NATA’s</a:t>
            </a:r>
            <a:r>
              <a:rPr lang="en-AU" sz="2000" dirty="0">
                <a:latin typeface="Calibri"/>
                <a:ea typeface="Calibri"/>
                <a:cs typeface="Times New Roman"/>
              </a:rPr>
              <a:t> laboratory accreditations reflected the makeup of the economy</a:t>
            </a:r>
          </a:p>
          <a:p>
            <a:pPr lvl="0">
              <a:spcAft>
                <a:spcPts val="600"/>
              </a:spcAft>
              <a:buFont typeface="Symbol"/>
              <a:buChar char=""/>
            </a:pPr>
            <a:r>
              <a:rPr lang="en-AU" sz="2000" dirty="0">
                <a:latin typeface="Calibri"/>
                <a:ea typeface="Calibri"/>
                <a:cs typeface="Times New Roman"/>
              </a:rPr>
              <a:t>‘Certification’ largely restricted to approval by regulators </a:t>
            </a:r>
          </a:p>
          <a:p>
            <a:pPr lvl="0">
              <a:spcAft>
                <a:spcPts val="600"/>
              </a:spcAft>
              <a:buFont typeface="Symbol"/>
              <a:buChar char=""/>
            </a:pPr>
            <a:r>
              <a:rPr lang="en-AU" sz="2000" dirty="0">
                <a:latin typeface="Calibri"/>
                <a:ea typeface="Calibri"/>
                <a:cs typeface="Times New Roman"/>
              </a:rPr>
              <a:t>No systems of management system certification</a:t>
            </a:r>
          </a:p>
        </p:txBody>
      </p:sp>
    </p:spTree>
    <p:extLst>
      <p:ext uri="{BB962C8B-B14F-4D97-AF65-F5344CB8AC3E}">
        <p14:creationId xmlns:p14="http://schemas.microsoft.com/office/powerpoint/2010/main" val="3060380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latin typeface="Calibri"/>
                <a:ea typeface="Calibri"/>
                <a:cs typeface="Times New Roman"/>
              </a:rPr>
              <a:t>Characteristics of the ‘old economy’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AU" sz="2000" dirty="0">
                <a:latin typeface="Calibri"/>
                <a:ea typeface="Calibri"/>
                <a:cs typeface="Times New Roman"/>
              </a:rPr>
              <a:t>Local raw materials </a:t>
            </a:r>
            <a:r>
              <a:rPr lang="en-AU" sz="2000" dirty="0">
                <a:latin typeface="Arial Narrow"/>
                <a:ea typeface="Calibri"/>
                <a:cs typeface="Times New Roman"/>
              </a:rPr>
              <a:t>→ </a:t>
            </a:r>
            <a:r>
              <a:rPr lang="en-AU" sz="2000" dirty="0">
                <a:latin typeface="Calibri"/>
                <a:ea typeface="Calibri"/>
                <a:cs typeface="Times New Roman"/>
              </a:rPr>
              <a:t>components </a:t>
            </a:r>
            <a:r>
              <a:rPr lang="en-AU" sz="2000" dirty="0">
                <a:latin typeface="Arial Narrow"/>
                <a:ea typeface="Calibri"/>
                <a:cs typeface="Times New Roman"/>
              </a:rPr>
              <a:t>→ </a:t>
            </a:r>
            <a:r>
              <a:rPr lang="en-AU" sz="2000" dirty="0">
                <a:latin typeface="Calibri"/>
                <a:ea typeface="Calibri"/>
                <a:cs typeface="Times New Roman"/>
              </a:rPr>
              <a:t>finished product </a:t>
            </a:r>
            <a:r>
              <a:rPr lang="en-AU" sz="2000" dirty="0">
                <a:latin typeface="Arial Narrow"/>
                <a:ea typeface="Calibri"/>
                <a:cs typeface="Times New Roman"/>
              </a:rPr>
              <a:t>→</a:t>
            </a:r>
            <a:r>
              <a:rPr lang="en-AU" sz="2000" dirty="0">
                <a:latin typeface="Calibri"/>
                <a:ea typeface="Calibri"/>
                <a:cs typeface="Times New Roman"/>
              </a:rPr>
              <a:t> wholesalers </a:t>
            </a:r>
            <a:br>
              <a:rPr lang="en-AU" sz="2000" dirty="0">
                <a:latin typeface="Calibri"/>
                <a:ea typeface="Calibri"/>
                <a:cs typeface="Times New Roman"/>
              </a:rPr>
            </a:br>
            <a:r>
              <a:rPr lang="en-AU" sz="2000" dirty="0">
                <a:latin typeface="Arial Narrow"/>
                <a:ea typeface="Calibri"/>
                <a:cs typeface="Times New Roman"/>
              </a:rPr>
              <a:t>→ </a:t>
            </a:r>
            <a:r>
              <a:rPr lang="en-AU" sz="2000" dirty="0">
                <a:latin typeface="Calibri"/>
                <a:ea typeface="Calibri"/>
                <a:cs typeface="Times New Roman"/>
              </a:rPr>
              <a:t>retailers</a:t>
            </a:r>
          </a:p>
          <a:p>
            <a:pPr>
              <a:spcAft>
                <a:spcPts val="600"/>
              </a:spcAft>
            </a:pPr>
            <a:r>
              <a:rPr lang="en-AU" sz="2000" dirty="0">
                <a:latin typeface="Calibri"/>
                <a:ea typeface="Calibri"/>
                <a:cs typeface="Times New Roman"/>
              </a:rPr>
              <a:t>Product traceability was straightforward</a:t>
            </a:r>
          </a:p>
          <a:p>
            <a:pPr>
              <a:spcAft>
                <a:spcPts val="600"/>
              </a:spcAft>
            </a:pPr>
            <a:r>
              <a:rPr lang="en-AU" sz="2000" dirty="0">
                <a:latin typeface="Calibri"/>
                <a:ea typeface="Calibri"/>
                <a:cs typeface="Times New Roman"/>
              </a:rPr>
              <a:t>Most risk could be managed by the manufacturer.</a:t>
            </a:r>
          </a:p>
          <a:p>
            <a:pPr>
              <a:spcAft>
                <a:spcPts val="600"/>
              </a:spcAft>
            </a:pPr>
            <a:r>
              <a:rPr lang="en-AU" sz="2000" dirty="0">
                <a:latin typeface="Calibri"/>
                <a:ea typeface="Calibri"/>
                <a:cs typeface="Times New Roman"/>
              </a:rPr>
              <a:t>Regulatory oversight was straightforward</a:t>
            </a:r>
          </a:p>
          <a:p>
            <a:r>
              <a:rPr lang="en-AU" sz="2000" dirty="0">
                <a:latin typeface="Calibri"/>
                <a:ea typeface="Calibri"/>
                <a:cs typeface="Times New Roman"/>
              </a:rPr>
              <a:t>The conformity assessment was generally at two points – the suitability of raw materials and the finished product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18177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latin typeface="Calibri"/>
                <a:ea typeface="Calibri"/>
                <a:cs typeface="Times New Roman"/>
              </a:rPr>
              <a:t>Characteristics of modern supply networks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AU" sz="2000" dirty="0">
                <a:latin typeface="Calibri"/>
                <a:ea typeface="Calibri"/>
                <a:cs typeface="Times New Roman"/>
              </a:rPr>
              <a:t>Often complex –transnational , multiple suppliers of raw materials/components and final assembly plants</a:t>
            </a:r>
          </a:p>
          <a:p>
            <a:pPr>
              <a:spcAft>
                <a:spcPts val="600"/>
              </a:spcAft>
            </a:pPr>
            <a:r>
              <a:rPr lang="en-AU" sz="2000" dirty="0">
                <a:latin typeface="Calibri"/>
                <a:ea typeface="Calibri"/>
                <a:cs typeface="Times New Roman"/>
              </a:rPr>
              <a:t>Dynamic – frequent changes to parts of the supply network that are not visible to downstream players</a:t>
            </a:r>
          </a:p>
          <a:p>
            <a:pPr>
              <a:spcAft>
                <a:spcPts val="600"/>
              </a:spcAft>
            </a:pPr>
            <a:r>
              <a:rPr lang="en-AU" sz="2000" dirty="0">
                <a:latin typeface="Calibri"/>
                <a:ea typeface="Calibri"/>
                <a:cs typeface="Times New Roman"/>
              </a:rPr>
              <a:t>Traceability of supply network challenging for goods that are not uniquely identifiable</a:t>
            </a:r>
          </a:p>
          <a:p>
            <a:pPr>
              <a:spcAft>
                <a:spcPts val="600"/>
              </a:spcAft>
            </a:pPr>
            <a:r>
              <a:rPr lang="en-AU" sz="2000" dirty="0">
                <a:latin typeface="Calibri"/>
                <a:ea typeface="Calibri"/>
                <a:cs typeface="Times New Roman"/>
              </a:rPr>
              <a:t>If goods are non-conforming with requirements, may be difficult to identify source of fault </a:t>
            </a:r>
          </a:p>
          <a:p>
            <a:pPr>
              <a:spcAft>
                <a:spcPts val="600"/>
              </a:spcAft>
            </a:pPr>
            <a:r>
              <a:rPr lang="en-AU" sz="2000" dirty="0">
                <a:latin typeface="Calibri"/>
                <a:ea typeface="Calibri"/>
                <a:cs typeface="Times New Roman"/>
              </a:rPr>
              <a:t>Poor management of network may lead to diffusion of responsibility/ lack of accountability</a:t>
            </a:r>
          </a:p>
          <a:p>
            <a:endParaRPr lang="en-AU" sz="2000" dirty="0"/>
          </a:p>
        </p:txBody>
      </p:sp>
    </p:spTree>
    <p:extLst>
      <p:ext uri="{BB962C8B-B14F-4D97-AF65-F5344CB8AC3E}">
        <p14:creationId xmlns:p14="http://schemas.microsoft.com/office/powerpoint/2010/main" val="3422862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latin typeface="Calibri"/>
                <a:ea typeface="Calibri"/>
                <a:cs typeface="Times New Roman"/>
              </a:rPr>
              <a:t>Product attributes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AU" sz="2000" u="sng" dirty="0">
                <a:latin typeface="Calibri"/>
                <a:ea typeface="Calibri"/>
                <a:cs typeface="Times New Roman"/>
              </a:rPr>
              <a:t>Search attributes</a:t>
            </a:r>
            <a:r>
              <a:rPr lang="en-AU" sz="2000" dirty="0">
                <a:latin typeface="Calibri"/>
                <a:ea typeface="Calibri"/>
                <a:cs typeface="Times New Roman"/>
              </a:rPr>
              <a:t> – what can be observed by an end user</a:t>
            </a: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AU" sz="2000" u="sng" dirty="0">
                <a:latin typeface="Calibri"/>
                <a:ea typeface="Calibri"/>
                <a:cs typeface="Times New Roman"/>
              </a:rPr>
              <a:t>Experience attributes </a:t>
            </a:r>
            <a:r>
              <a:rPr lang="en-AU" sz="2000" dirty="0">
                <a:latin typeface="Calibri"/>
                <a:ea typeface="Calibri"/>
                <a:cs typeface="Times New Roman"/>
              </a:rPr>
              <a:t>- features that can be readily identified after consumption or use </a:t>
            </a: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AU" sz="2000" u="sng" dirty="0">
                <a:latin typeface="Calibri"/>
                <a:ea typeface="Calibri"/>
                <a:cs typeface="Times New Roman"/>
              </a:rPr>
              <a:t>Credence attributes </a:t>
            </a:r>
            <a:r>
              <a:rPr lang="en-AU" sz="2000" dirty="0">
                <a:latin typeface="Calibri"/>
                <a:ea typeface="Calibri"/>
                <a:cs typeface="Times New Roman"/>
              </a:rPr>
              <a:t>- claims about characteristics which cannot reasonably be checked by end users even through use or experience</a:t>
            </a:r>
          </a:p>
        </p:txBody>
      </p:sp>
    </p:spTree>
    <p:extLst>
      <p:ext uri="{BB962C8B-B14F-4D97-AF65-F5344CB8AC3E}">
        <p14:creationId xmlns:p14="http://schemas.microsoft.com/office/powerpoint/2010/main" val="1111886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latin typeface="Calibri"/>
                <a:ea typeface="Calibri"/>
                <a:cs typeface="Times New Roman"/>
              </a:rPr>
              <a:t>An example from the Australian economy - construction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AU" sz="2000" dirty="0">
                <a:latin typeface="Calibri"/>
                <a:ea typeface="Calibri"/>
                <a:cs typeface="Times New Roman"/>
              </a:rPr>
              <a:t>Significant proportion of materials and products are imported</a:t>
            </a: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AU" sz="2000" dirty="0">
                <a:latin typeface="Calibri"/>
                <a:ea typeface="Calibri"/>
                <a:cs typeface="Times New Roman"/>
              </a:rPr>
              <a:t>Less local testing, international standards and new products and materials</a:t>
            </a: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AU" sz="2000" dirty="0">
                <a:latin typeface="Calibri"/>
                <a:ea typeface="Calibri"/>
                <a:cs typeface="Times New Roman"/>
              </a:rPr>
              <a:t>Extensive deregulation - move from prescriptive requirements to a performance-based, government to private sector</a:t>
            </a: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AU" sz="2000" dirty="0">
                <a:latin typeface="Calibri"/>
                <a:ea typeface="Calibri"/>
                <a:cs typeface="Times New Roman"/>
              </a:rPr>
              <a:t>Testing and certification still relevant but greater role for other expertise: e.g. private sector engineering consultants and building surveyors</a:t>
            </a: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AU" sz="2000" dirty="0">
                <a:latin typeface="Calibri"/>
                <a:ea typeface="Calibri"/>
                <a:cs typeface="Times New Roman"/>
              </a:rPr>
              <a:t>Knowledge of credence attributes more difficult to ascertain/ more important to evaluate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34365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latin typeface="Calibri"/>
                <a:ea typeface="Calibri"/>
                <a:cs typeface="Times New Roman"/>
              </a:rPr>
              <a:t>Non-conforming product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AU" sz="2000" dirty="0">
                <a:latin typeface="Calibri"/>
                <a:ea typeface="Calibri"/>
                <a:cs typeface="Times New Roman"/>
              </a:rPr>
              <a:t>Growing number of instances of non-compliant materials found in major construction works</a:t>
            </a:r>
          </a:p>
          <a:p>
            <a:pPr marL="400050" lvl="1" indent="0">
              <a:spcAft>
                <a:spcPts val="0"/>
              </a:spcAft>
              <a:buNone/>
              <a:tabLst>
                <a:tab pos="3944938" algn="l"/>
              </a:tabLst>
            </a:pPr>
            <a:r>
              <a:rPr lang="en-AU" sz="2000" dirty="0">
                <a:latin typeface="Calibri"/>
                <a:ea typeface="Calibri"/>
                <a:cs typeface="Times New Roman"/>
              </a:rPr>
              <a:t>Structural fasteners	Materials containing asbestos</a:t>
            </a:r>
          </a:p>
          <a:p>
            <a:pPr marL="400050" lvl="1" indent="0">
              <a:spcAft>
                <a:spcPts val="0"/>
              </a:spcAft>
              <a:buNone/>
              <a:tabLst>
                <a:tab pos="3944938" algn="l"/>
              </a:tabLst>
            </a:pPr>
            <a:r>
              <a:rPr lang="en-AU" sz="2000" dirty="0">
                <a:latin typeface="Calibri"/>
                <a:ea typeface="Calibri"/>
                <a:cs typeface="Times New Roman"/>
              </a:rPr>
              <a:t>Cladding	Cement</a:t>
            </a:r>
          </a:p>
          <a:p>
            <a:pPr marL="400050" lvl="1" indent="0">
              <a:spcAft>
                <a:spcPts val="0"/>
              </a:spcAft>
              <a:buNone/>
              <a:tabLst>
                <a:tab pos="3944938" algn="l"/>
              </a:tabLst>
            </a:pPr>
            <a:r>
              <a:rPr lang="en-AU" sz="2000" dirty="0">
                <a:latin typeface="Calibri"/>
                <a:ea typeface="Calibri"/>
                <a:cs typeface="Times New Roman"/>
              </a:rPr>
              <a:t>Cabling	Structural plywood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AU" sz="2000" dirty="0">
                <a:latin typeface="Calibri"/>
                <a:ea typeface="Calibri"/>
                <a:cs typeface="Times New Roman"/>
              </a:rPr>
              <a:t>Extremely bad media where products and materials have been demonstrated to be non-conforming – particularly safety-related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AU" sz="2000" dirty="0">
                <a:latin typeface="Calibri"/>
                <a:ea typeface="Calibri"/>
                <a:cs typeface="Times New Roman"/>
              </a:rPr>
              <a:t>Conformity assessment being questioned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AU" sz="2000" dirty="0">
                <a:latin typeface="Calibri"/>
                <a:ea typeface="Calibri"/>
                <a:cs typeface="Times New Roman"/>
              </a:rPr>
              <a:t>Regulatory regimes questioned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AU" sz="2000" dirty="0">
                <a:latin typeface="Calibri"/>
                <a:ea typeface="Calibri"/>
                <a:cs typeface="Times New Roman"/>
              </a:rPr>
              <a:t>Imports blamed</a:t>
            </a:r>
          </a:p>
          <a:p>
            <a:endParaRPr lang="en-AU" sz="2000" dirty="0"/>
          </a:p>
        </p:txBody>
      </p:sp>
    </p:spTree>
    <p:extLst>
      <p:ext uri="{BB962C8B-B14F-4D97-AF65-F5344CB8AC3E}">
        <p14:creationId xmlns:p14="http://schemas.microsoft.com/office/powerpoint/2010/main" val="3815645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emplate1">
  <a:themeElements>
    <a:clrScheme name="Template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emplate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Template1</Template>
  <TotalTime>375</TotalTime>
  <Words>694</Words>
  <Application>Microsoft Office PowerPoint</Application>
  <PresentationFormat>On-screen Show (4:3)</PresentationFormat>
  <Paragraphs>79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Arial Narrow</vt:lpstr>
      <vt:lpstr>Calibri</vt:lpstr>
      <vt:lpstr>Symbol</vt:lpstr>
      <vt:lpstr>Times New Roman</vt:lpstr>
      <vt:lpstr>Wingdings</vt:lpstr>
      <vt:lpstr>Template1</vt:lpstr>
      <vt:lpstr>Challenges to conformity assessment models of changing supply chains:  – some Australian experiences</vt:lpstr>
      <vt:lpstr>Overview</vt:lpstr>
      <vt:lpstr>Assumptions about supply chains</vt:lpstr>
      <vt:lpstr>Supply Chains – Then and Now</vt:lpstr>
      <vt:lpstr>Characteristics of the ‘old economy’</vt:lpstr>
      <vt:lpstr>Characteristics of modern supply networks</vt:lpstr>
      <vt:lpstr>Product attributes</vt:lpstr>
      <vt:lpstr>An example from the Australian economy - construction</vt:lpstr>
      <vt:lpstr>Non-conforming product</vt:lpstr>
      <vt:lpstr>What is the problem/are there solutions?</vt:lpstr>
      <vt:lpstr>Incentives</vt:lpstr>
      <vt:lpstr>Summary</vt:lpstr>
      <vt:lpstr>References</vt:lpstr>
    </vt:vector>
  </TitlesOfParts>
  <Company>NATA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Challenges to conformity assessment models of changing supply chains:  – some Australian experiences</dc:title>
  <dc:creator>John Mitchell</dc:creator>
  <cp:lastModifiedBy>Costandoiu, Liliana</cp:lastModifiedBy>
  <cp:revision>21</cp:revision>
  <cp:lastPrinted>2019-02-28T22:39:21Z</cp:lastPrinted>
  <dcterms:created xsi:type="dcterms:W3CDTF">2019-02-28T00:37:30Z</dcterms:created>
  <dcterms:modified xsi:type="dcterms:W3CDTF">2019-03-05T13:11:10Z</dcterms:modified>
</cp:coreProperties>
</file>