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4" r:id="rId6"/>
    <p:sldId id="273" r:id="rId7"/>
    <p:sldId id="266" r:id="rId8"/>
    <p:sldId id="272" r:id="rId9"/>
    <p:sldId id="265" r:id="rId10"/>
    <p:sldId id="267" r:id="rId11"/>
    <p:sldId id="274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1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3.jpg@01D2AC5B.7FDF7CC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618" y="5339941"/>
            <a:ext cx="8042276" cy="1336956"/>
          </a:xfrm>
        </p:spPr>
        <p:txBody>
          <a:bodyPr/>
          <a:lstStyle/>
          <a:p>
            <a:pPr algn="r"/>
            <a:r>
              <a:rPr lang="en-US" sz="3600" b="1" dirty="0" err="1"/>
              <a:t>Marzo</a:t>
            </a:r>
            <a:r>
              <a:rPr lang="en-US" sz="3600" b="1" dirty="0"/>
              <a:t>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09977"/>
            <a:ext cx="8042276" cy="36209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Comité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de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Obstáculos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Técnicos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al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Comercio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es-ES_tradnl" sz="4000" b="1" dirty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OMC-</a:t>
            </a:r>
            <a:br>
              <a:rPr lang="en-US" sz="4000" b="1" dirty="0">
                <a:solidFill>
                  <a:schemeClr val="bg2">
                    <a:lumMod val="50000"/>
                  </a:schemeClr>
                </a:solidFill>
              </a:rPr>
            </a:br>
            <a:endParaRPr lang="en-US" sz="40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br>
              <a:rPr lang="en-US" sz="40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200" b="1" dirty="0" err="1">
                <a:solidFill>
                  <a:schemeClr val="bg2">
                    <a:lumMod val="50000"/>
                  </a:schemeClr>
                </a:solidFill>
              </a:rPr>
              <a:t>Misión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 Permanente de Guatemala ante la OMC</a:t>
            </a:r>
          </a:p>
        </p:txBody>
      </p:sp>
      <p:pic>
        <p:nvPicPr>
          <p:cNvPr id="4" name="Imagen 3" descr="Logo Pequeño Firma Mail (002)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63" y="5581650"/>
            <a:ext cx="2028825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8946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Preocupaciones</a:t>
            </a:r>
            <a:r>
              <a:rPr lang="en-US" dirty="0"/>
              <a:t> comerciales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0"/>
            <a:ext cx="8205377" cy="500645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Recordatorio del Sistema de Alerta Nacional en línea o </a:t>
            </a:r>
            <a:r>
              <a:rPr lang="en-US" dirty="0" err="1"/>
              <a:t>Eping</a:t>
            </a:r>
            <a:r>
              <a:rPr lang="en-US" dirty="0"/>
              <a:t> del OMC.</a:t>
            </a:r>
          </a:p>
          <a:p>
            <a:r>
              <a:rPr lang="en-US" dirty="0" err="1"/>
              <a:t>Revisión</a:t>
            </a:r>
            <a:r>
              <a:rPr lang="en-US" dirty="0"/>
              <a:t> de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preocupacion</a:t>
            </a:r>
            <a:r>
              <a:rPr lang="en-US" dirty="0"/>
              <a:t> </a:t>
            </a:r>
            <a:r>
              <a:rPr lang="en-US" dirty="0" err="1"/>
              <a:t>comercial</a:t>
            </a:r>
            <a:r>
              <a:rPr lang="en-US" dirty="0"/>
              <a:t> </a:t>
            </a:r>
            <a:r>
              <a:rPr lang="en-US" dirty="0" err="1"/>
              <a:t>vieja</a:t>
            </a:r>
            <a:r>
              <a:rPr lang="en-US" dirty="0"/>
              <a:t>, </a:t>
            </a:r>
            <a:r>
              <a:rPr lang="en-US" dirty="0" err="1"/>
              <a:t>según</a:t>
            </a:r>
            <a:r>
              <a:rPr lang="en-US" dirty="0"/>
              <a:t> </a:t>
            </a:r>
            <a:r>
              <a:rPr lang="en-US" dirty="0" err="1"/>
              <a:t>informe</a:t>
            </a:r>
            <a:r>
              <a:rPr lang="en-US" dirty="0"/>
              <a:t> </a:t>
            </a:r>
            <a:r>
              <a:rPr lang="en-US" dirty="0" err="1"/>
              <a:t>enviado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la </a:t>
            </a:r>
            <a:r>
              <a:rPr lang="en-US" dirty="0" err="1"/>
              <a:t>Misión</a:t>
            </a:r>
            <a:r>
              <a:rPr lang="en-US" dirty="0"/>
              <a:t> en </a:t>
            </a:r>
            <a:r>
              <a:rPr lang="en-US" dirty="0" err="1"/>
              <a:t>Ginebra</a:t>
            </a:r>
            <a:endParaRPr lang="en-US" dirty="0"/>
          </a:p>
          <a:p>
            <a:r>
              <a:rPr lang="en-US" dirty="0" err="1"/>
              <a:t>Revisión</a:t>
            </a:r>
            <a:r>
              <a:rPr lang="en-US" dirty="0"/>
              <a:t> </a:t>
            </a:r>
            <a:r>
              <a:rPr lang="en-US" dirty="0" err="1"/>
              <a:t>preocupación</a:t>
            </a:r>
            <a:r>
              <a:rPr lang="en-US" dirty="0"/>
              <a:t> </a:t>
            </a:r>
            <a:r>
              <a:rPr lang="en-US" dirty="0" err="1"/>
              <a:t>comercial</a:t>
            </a:r>
            <a:r>
              <a:rPr lang="en-US" dirty="0"/>
              <a:t> </a:t>
            </a:r>
            <a:r>
              <a:rPr lang="en-US" dirty="0" err="1"/>
              <a:t>nueva</a:t>
            </a:r>
            <a:r>
              <a:rPr lang="en-US" dirty="0"/>
              <a:t>, </a:t>
            </a:r>
            <a:r>
              <a:rPr lang="en-US" dirty="0" err="1"/>
              <a:t>revisión</a:t>
            </a:r>
            <a:r>
              <a:rPr lang="en-US" dirty="0"/>
              <a:t> de la </a:t>
            </a:r>
            <a:r>
              <a:rPr lang="en-US" dirty="0" err="1"/>
              <a:t>reglamentación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Identificar</a:t>
            </a:r>
            <a:r>
              <a:rPr lang="en-US" dirty="0"/>
              <a:t> </a:t>
            </a:r>
            <a:r>
              <a:rPr lang="en-US" dirty="0" err="1"/>
              <a:t>uso</a:t>
            </a:r>
            <a:r>
              <a:rPr lang="en-US" dirty="0"/>
              <a:t>, </a:t>
            </a:r>
            <a:r>
              <a:rPr lang="en-US" dirty="0" err="1"/>
              <a:t>materia</a:t>
            </a:r>
            <a:r>
              <a:rPr lang="en-US" dirty="0"/>
              <a:t> prima *</a:t>
            </a:r>
            <a:r>
              <a:rPr lang="en-US" dirty="0" err="1"/>
              <a:t>ejemplo</a:t>
            </a:r>
            <a:r>
              <a:rPr lang="en-US" dirty="0"/>
              <a:t>: </a:t>
            </a:r>
            <a:r>
              <a:rPr lang="en-US" dirty="0" err="1"/>
              <a:t>colorantes</a:t>
            </a:r>
            <a:r>
              <a:rPr lang="en-US" dirty="0"/>
              <a:t>,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químicos</a:t>
            </a:r>
            <a:endParaRPr lang="en-US" dirty="0"/>
          </a:p>
          <a:p>
            <a:pPr lvl="1"/>
            <a:r>
              <a:rPr lang="en-US" dirty="0" err="1"/>
              <a:t>Definir</a:t>
            </a:r>
            <a:r>
              <a:rPr lang="en-US" dirty="0"/>
              <a:t> sector de </a:t>
            </a:r>
            <a:r>
              <a:rPr lang="en-US" dirty="0" err="1"/>
              <a:t>interés</a:t>
            </a:r>
            <a:r>
              <a:rPr lang="en-US" dirty="0"/>
              <a:t>/</a:t>
            </a:r>
            <a:r>
              <a:rPr lang="en-US" dirty="0" err="1"/>
              <a:t>afectado</a:t>
            </a:r>
            <a:endParaRPr lang="en-US" dirty="0"/>
          </a:p>
          <a:p>
            <a:pPr lvl="1"/>
            <a:r>
              <a:rPr lang="en-US" dirty="0" err="1"/>
              <a:t>Consultar</a:t>
            </a:r>
            <a:r>
              <a:rPr lang="en-US" dirty="0"/>
              <a:t> </a:t>
            </a:r>
            <a:r>
              <a:rPr lang="en-US" dirty="0" err="1"/>
              <a:t>directamente</a:t>
            </a:r>
            <a:r>
              <a:rPr lang="en-US" dirty="0"/>
              <a:t> a los </a:t>
            </a:r>
            <a:r>
              <a:rPr lang="en-US" dirty="0" err="1"/>
              <a:t>sectores</a:t>
            </a:r>
            <a:r>
              <a:rPr lang="en-US" dirty="0"/>
              <a:t>,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uso</a:t>
            </a:r>
            <a:r>
              <a:rPr lang="en-US" dirty="0"/>
              <a:t> e </a:t>
            </a:r>
            <a:r>
              <a:rPr lang="en-US" dirty="0" err="1"/>
              <a:t>interés</a:t>
            </a:r>
            <a:r>
              <a:rPr lang="en-US" dirty="0"/>
              <a:t>, </a:t>
            </a:r>
            <a:r>
              <a:rPr lang="en-US" dirty="0" err="1"/>
              <a:t>así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el </a:t>
            </a:r>
            <a:r>
              <a:rPr lang="en-US" dirty="0" err="1"/>
              <a:t>país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un socio </a:t>
            </a:r>
            <a:r>
              <a:rPr lang="en-US" dirty="0" err="1"/>
              <a:t>comercial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en un </a:t>
            </a:r>
            <a:r>
              <a:rPr lang="en-US" dirty="0" err="1"/>
              <a:t>corto</a:t>
            </a:r>
            <a:r>
              <a:rPr lang="en-US" dirty="0"/>
              <a:t>, </a:t>
            </a:r>
            <a:r>
              <a:rPr lang="en-US" dirty="0" err="1"/>
              <a:t>mediano</a:t>
            </a:r>
            <a:r>
              <a:rPr lang="en-US" dirty="0"/>
              <a:t> y largo </a:t>
            </a:r>
            <a:r>
              <a:rPr lang="en-US" dirty="0" err="1"/>
              <a:t>plazo</a:t>
            </a:r>
            <a:endParaRPr lang="en-US" dirty="0"/>
          </a:p>
          <a:p>
            <a:pPr lvl="1"/>
            <a:r>
              <a:rPr lang="en-US" dirty="0" err="1"/>
              <a:t>Intercambio</a:t>
            </a:r>
            <a:r>
              <a:rPr lang="en-US" dirty="0"/>
              <a:t> de </a:t>
            </a:r>
            <a:r>
              <a:rPr lang="en-US" dirty="0" err="1"/>
              <a:t>conocimiento</a:t>
            </a:r>
            <a:r>
              <a:rPr lang="en-US" dirty="0"/>
              <a:t> de los </a:t>
            </a:r>
            <a:r>
              <a:rPr lang="en-US" dirty="0" err="1"/>
              <a:t>expertos</a:t>
            </a:r>
            <a:r>
              <a:rPr lang="en-US" dirty="0"/>
              <a:t> del </a:t>
            </a:r>
            <a:r>
              <a:rPr lang="en-US" dirty="0" err="1"/>
              <a:t>Comité</a:t>
            </a:r>
            <a:r>
              <a:rPr lang="en-US" dirty="0"/>
              <a:t> y en particular del sector </a:t>
            </a:r>
            <a:r>
              <a:rPr lang="en-US" dirty="0" err="1"/>
              <a:t>productivo</a:t>
            </a:r>
            <a:r>
              <a:rPr lang="en-US" dirty="0"/>
              <a:t> </a:t>
            </a:r>
            <a:r>
              <a:rPr lang="en-US" dirty="0" err="1"/>
              <a:t>nacional</a:t>
            </a:r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posición</a:t>
            </a:r>
            <a:r>
              <a:rPr lang="en-US" dirty="0"/>
              <a:t> del sector </a:t>
            </a:r>
            <a:r>
              <a:rPr lang="en-US" dirty="0" err="1"/>
              <a:t>privado</a:t>
            </a:r>
            <a:r>
              <a:rPr lang="en-US" dirty="0"/>
              <a:t> </a:t>
            </a:r>
            <a:r>
              <a:rPr lang="en-US" dirty="0" err="1"/>
              <a:t>debe</a:t>
            </a:r>
            <a:r>
              <a:rPr lang="en-US" dirty="0"/>
              <a:t> de </a:t>
            </a:r>
            <a:r>
              <a:rPr lang="en-US" dirty="0" err="1"/>
              <a:t>venir</a:t>
            </a:r>
            <a:r>
              <a:rPr lang="en-US" dirty="0"/>
              <a:t> </a:t>
            </a:r>
            <a:r>
              <a:rPr lang="en-US" dirty="0" err="1"/>
              <a:t>consensuado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CENCIT</a:t>
            </a:r>
          </a:p>
        </p:txBody>
      </p:sp>
    </p:spTree>
    <p:extLst>
      <p:ext uri="{BB962C8B-B14F-4D97-AF65-F5344CB8AC3E}">
        <p14:creationId xmlns:p14="http://schemas.microsoft.com/office/powerpoint/2010/main" val="4279776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Muchas</a:t>
            </a:r>
            <a:r>
              <a:rPr lang="en-US" dirty="0"/>
              <a:t> gracias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Debora Cumes </a:t>
            </a:r>
            <a:r>
              <a:rPr lang="en-US" dirty="0" err="1"/>
              <a:t>Mariscal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06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Legal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83382"/>
          </a:xfrm>
        </p:spPr>
        <p:txBody>
          <a:bodyPr>
            <a:noAutofit/>
          </a:bodyPr>
          <a:lstStyle/>
          <a:p>
            <a:r>
              <a:rPr lang="en-US" sz="2800" dirty="0" err="1"/>
              <a:t>Acuerdo</a:t>
            </a:r>
            <a:r>
              <a:rPr lang="en-US" sz="2800" dirty="0"/>
              <a:t> Ministerial No. 483-2009</a:t>
            </a:r>
          </a:p>
          <a:p>
            <a:pPr lvl="1"/>
            <a:r>
              <a:rPr lang="en-US" sz="2400" dirty="0" err="1"/>
              <a:t>Aprueba</a:t>
            </a:r>
            <a:r>
              <a:rPr lang="en-US" sz="2400" dirty="0"/>
              <a:t> el </a:t>
            </a:r>
            <a:r>
              <a:rPr lang="en-US" sz="2400" dirty="0" err="1"/>
              <a:t>reglamento</a:t>
            </a:r>
            <a:r>
              <a:rPr lang="en-US" sz="2400" dirty="0"/>
              <a:t> de </a:t>
            </a:r>
            <a:r>
              <a:rPr lang="en-US" sz="2400" dirty="0" err="1"/>
              <a:t>creación</a:t>
            </a:r>
            <a:r>
              <a:rPr lang="en-US" sz="2400" dirty="0"/>
              <a:t> </a:t>
            </a:r>
            <a:r>
              <a:rPr lang="en-US" sz="2400" dirty="0" err="1"/>
              <a:t>integración</a:t>
            </a:r>
            <a:r>
              <a:rPr lang="en-US" sz="2400" dirty="0"/>
              <a:t> y </a:t>
            </a:r>
            <a:r>
              <a:rPr lang="en-US" sz="2400" dirty="0" err="1"/>
              <a:t>funcionamiento</a:t>
            </a:r>
            <a:r>
              <a:rPr lang="en-US" sz="2400" dirty="0"/>
              <a:t> de los </a:t>
            </a:r>
            <a:r>
              <a:rPr lang="en-US" sz="2400" dirty="0" err="1"/>
              <a:t>Comités</a:t>
            </a:r>
            <a:r>
              <a:rPr lang="en-US" sz="2400" dirty="0"/>
              <a:t> </a:t>
            </a:r>
            <a:r>
              <a:rPr lang="en-US" sz="2400" dirty="0" err="1"/>
              <a:t>Técnicos</a:t>
            </a:r>
            <a:r>
              <a:rPr lang="en-US" sz="2400" dirty="0"/>
              <a:t> </a:t>
            </a:r>
            <a:r>
              <a:rPr lang="en-US" sz="2400" dirty="0" err="1"/>
              <a:t>Nacionales</a:t>
            </a:r>
            <a:r>
              <a:rPr lang="en-US" sz="2400" dirty="0"/>
              <a:t>, en el </a:t>
            </a:r>
            <a:r>
              <a:rPr lang="en-US" sz="2400" dirty="0" err="1"/>
              <a:t>marco</a:t>
            </a:r>
            <a:r>
              <a:rPr lang="en-US" sz="2400" dirty="0"/>
              <a:t> de los </a:t>
            </a:r>
            <a:r>
              <a:rPr lang="en-US" sz="2400" dirty="0" err="1"/>
              <a:t>instrumentos</a:t>
            </a:r>
            <a:r>
              <a:rPr lang="en-US" sz="2400" dirty="0"/>
              <a:t> </a:t>
            </a:r>
            <a:r>
              <a:rPr lang="en-US" sz="2400" dirty="0" err="1"/>
              <a:t>económico</a:t>
            </a:r>
            <a:r>
              <a:rPr lang="en-US" sz="2400" dirty="0"/>
              <a:t> comerciales </a:t>
            </a:r>
            <a:r>
              <a:rPr lang="en-US" sz="2400" dirty="0" err="1"/>
              <a:t>internacionales</a:t>
            </a:r>
            <a:r>
              <a:rPr lang="en-US" sz="2400" dirty="0"/>
              <a:t>.</a:t>
            </a:r>
          </a:p>
          <a:p>
            <a:pPr marL="349250" lvl="1" indent="0">
              <a:buNone/>
            </a:pPr>
            <a:endParaRPr lang="en-US" sz="2400" dirty="0"/>
          </a:p>
          <a:p>
            <a:r>
              <a:rPr lang="en-US" sz="2800" dirty="0" err="1"/>
              <a:t>Integración</a:t>
            </a:r>
            <a:r>
              <a:rPr lang="en-US" sz="2800" dirty="0"/>
              <a:t> de los </a:t>
            </a:r>
            <a:r>
              <a:rPr lang="en-US" sz="2800" dirty="0" err="1"/>
              <a:t>Comités</a:t>
            </a:r>
            <a:endParaRPr lang="en-US" sz="2800" dirty="0"/>
          </a:p>
          <a:p>
            <a:pPr lvl="1"/>
            <a:r>
              <a:rPr lang="en-US" sz="2400" dirty="0"/>
              <a:t>Los </a:t>
            </a:r>
            <a:r>
              <a:rPr lang="en-US" sz="2400" dirty="0" err="1"/>
              <a:t>Comités</a:t>
            </a:r>
            <a:r>
              <a:rPr lang="en-US" sz="2400" dirty="0"/>
              <a:t> </a:t>
            </a:r>
            <a:r>
              <a:rPr lang="en-US" sz="2400" dirty="0" err="1"/>
              <a:t>estarán</a:t>
            </a:r>
            <a:r>
              <a:rPr lang="en-US" sz="2400" dirty="0"/>
              <a:t> </a:t>
            </a:r>
            <a:r>
              <a:rPr lang="en-US" sz="2400" dirty="0" err="1"/>
              <a:t>integrados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representantes</a:t>
            </a:r>
            <a:r>
              <a:rPr lang="en-US" sz="2400" dirty="0"/>
              <a:t> </a:t>
            </a:r>
            <a:r>
              <a:rPr lang="en-US" sz="2400" dirty="0" err="1"/>
              <a:t>titulares</a:t>
            </a:r>
            <a:r>
              <a:rPr lang="en-US" sz="2400" dirty="0"/>
              <a:t> y </a:t>
            </a:r>
            <a:r>
              <a:rPr lang="en-US" sz="2400" dirty="0" err="1"/>
              <a:t>suplentes</a:t>
            </a:r>
            <a:r>
              <a:rPr lang="en-US" sz="2400" dirty="0"/>
              <a:t> de los </a:t>
            </a:r>
            <a:r>
              <a:rPr lang="en-US" sz="2400" dirty="0" err="1"/>
              <a:t>sectores</a:t>
            </a:r>
            <a:r>
              <a:rPr lang="en-US" sz="2400" dirty="0"/>
              <a:t> </a:t>
            </a:r>
            <a:r>
              <a:rPr lang="en-US" sz="2400" dirty="0" err="1"/>
              <a:t>públicos</a:t>
            </a:r>
            <a:r>
              <a:rPr lang="en-US" sz="2400" dirty="0"/>
              <a:t> y </a:t>
            </a:r>
            <a:r>
              <a:rPr lang="en-US" sz="2400" dirty="0" err="1"/>
              <a:t>privados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569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Integrantes</a:t>
            </a:r>
            <a:r>
              <a:rPr lang="en-US" dirty="0"/>
              <a:t> del </a:t>
            </a:r>
            <a:r>
              <a:rPr lang="en-US" dirty="0" err="1"/>
              <a:t>Comité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97129"/>
          </a:xfrm>
        </p:spPr>
        <p:txBody>
          <a:bodyPr>
            <a:normAutofit/>
          </a:bodyPr>
          <a:lstStyle/>
          <a:p>
            <a:r>
              <a:rPr lang="en-US" dirty="0" err="1"/>
              <a:t>Ministerio</a:t>
            </a:r>
            <a:r>
              <a:rPr lang="en-US" dirty="0"/>
              <a:t> de </a:t>
            </a:r>
            <a:r>
              <a:rPr lang="en-US" dirty="0" err="1"/>
              <a:t>Economía</a:t>
            </a:r>
            <a:endParaRPr lang="en-US" dirty="0"/>
          </a:p>
          <a:p>
            <a:r>
              <a:rPr lang="en-US" dirty="0" err="1"/>
              <a:t>Comisión</a:t>
            </a:r>
            <a:r>
              <a:rPr lang="en-US" dirty="0"/>
              <a:t> </a:t>
            </a:r>
            <a:r>
              <a:rPr lang="en-US" dirty="0" err="1"/>
              <a:t>Guatemalteca</a:t>
            </a:r>
            <a:r>
              <a:rPr lang="en-US" dirty="0"/>
              <a:t> de </a:t>
            </a:r>
            <a:r>
              <a:rPr lang="en-US" dirty="0" err="1"/>
              <a:t>Normas</a:t>
            </a:r>
            <a:endParaRPr lang="en-US" dirty="0"/>
          </a:p>
          <a:p>
            <a:r>
              <a:rPr lang="en-US" dirty="0" err="1"/>
              <a:t>Ministerio</a:t>
            </a:r>
            <a:r>
              <a:rPr lang="en-US" dirty="0"/>
              <a:t> de </a:t>
            </a:r>
            <a:r>
              <a:rPr lang="en-US" dirty="0" err="1"/>
              <a:t>Agricultura</a:t>
            </a:r>
            <a:r>
              <a:rPr lang="en-US" dirty="0"/>
              <a:t>, </a:t>
            </a:r>
            <a:r>
              <a:rPr lang="en-US" dirty="0" err="1"/>
              <a:t>Ganadería</a:t>
            </a:r>
            <a:r>
              <a:rPr lang="en-US" dirty="0"/>
              <a:t> y </a:t>
            </a:r>
            <a:r>
              <a:rPr lang="en-US" dirty="0" err="1"/>
              <a:t>Alimentación</a:t>
            </a:r>
            <a:endParaRPr lang="en-US" dirty="0"/>
          </a:p>
          <a:p>
            <a:r>
              <a:rPr lang="en-US" dirty="0" err="1"/>
              <a:t>Ministerio</a:t>
            </a:r>
            <a:r>
              <a:rPr lang="en-US" dirty="0"/>
              <a:t> de </a:t>
            </a:r>
            <a:r>
              <a:rPr lang="en-US" dirty="0" err="1"/>
              <a:t>Salud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y </a:t>
            </a:r>
            <a:r>
              <a:rPr lang="en-US" dirty="0" err="1"/>
              <a:t>Asistencia</a:t>
            </a:r>
            <a:r>
              <a:rPr lang="en-US" dirty="0"/>
              <a:t> Social</a:t>
            </a:r>
          </a:p>
          <a:p>
            <a:r>
              <a:rPr lang="en-US" dirty="0" err="1"/>
              <a:t>Intendencia</a:t>
            </a:r>
            <a:r>
              <a:rPr lang="en-US" dirty="0"/>
              <a:t> de </a:t>
            </a:r>
            <a:r>
              <a:rPr lang="en-US" dirty="0" err="1"/>
              <a:t>Aduanas</a:t>
            </a:r>
            <a:r>
              <a:rPr lang="en-US" dirty="0"/>
              <a:t> de la </a:t>
            </a:r>
            <a:r>
              <a:rPr lang="en-US" dirty="0" err="1"/>
              <a:t>Superintendencia</a:t>
            </a:r>
            <a:r>
              <a:rPr lang="en-US" dirty="0"/>
              <a:t> de </a:t>
            </a:r>
            <a:r>
              <a:rPr lang="en-US" dirty="0" err="1"/>
              <a:t>Administración</a:t>
            </a:r>
            <a:r>
              <a:rPr lang="en-US" dirty="0"/>
              <a:t> </a:t>
            </a:r>
            <a:r>
              <a:rPr lang="en-US" dirty="0" err="1"/>
              <a:t>Tributaria</a:t>
            </a:r>
            <a:endParaRPr lang="en-US" dirty="0"/>
          </a:p>
          <a:p>
            <a:r>
              <a:rPr lang="en-US" dirty="0" err="1"/>
              <a:t>Representantes</a:t>
            </a:r>
            <a:r>
              <a:rPr lang="en-US" dirty="0"/>
              <a:t> de la </a:t>
            </a:r>
            <a:r>
              <a:rPr lang="en-US" dirty="0" err="1"/>
              <a:t>Comisión</a:t>
            </a:r>
            <a:r>
              <a:rPr lang="en-US" dirty="0"/>
              <a:t> </a:t>
            </a:r>
            <a:r>
              <a:rPr lang="en-US" dirty="0" err="1"/>
              <a:t>Empresarial</a:t>
            </a:r>
            <a:r>
              <a:rPr lang="en-US" dirty="0"/>
              <a:t> de </a:t>
            </a:r>
            <a:r>
              <a:rPr lang="en-US" dirty="0" err="1"/>
              <a:t>Negociaciones</a:t>
            </a:r>
            <a:r>
              <a:rPr lang="en-US" dirty="0"/>
              <a:t> y </a:t>
            </a:r>
            <a:r>
              <a:rPr lang="en-US" dirty="0" err="1"/>
              <a:t>Comercio</a:t>
            </a:r>
            <a:r>
              <a:rPr lang="en-US" dirty="0"/>
              <a:t> </a:t>
            </a:r>
            <a:r>
              <a:rPr lang="en-US" dirty="0" err="1"/>
              <a:t>Internacional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CENCIT-</a:t>
            </a:r>
          </a:p>
          <a:p>
            <a:r>
              <a:rPr lang="en-US" dirty="0" err="1"/>
              <a:t>Representante</a:t>
            </a:r>
            <a:r>
              <a:rPr lang="en-US" dirty="0"/>
              <a:t> de la </a:t>
            </a:r>
            <a:r>
              <a:rPr lang="en-US" dirty="0" err="1"/>
              <a:t>Cámara</a:t>
            </a:r>
            <a:r>
              <a:rPr lang="en-US" dirty="0"/>
              <a:t> de </a:t>
            </a:r>
            <a:r>
              <a:rPr lang="en-US" dirty="0" err="1"/>
              <a:t>Comercio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87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91387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_tradnl" sz="2800" b="1" dirty="0"/>
              <a:t>Es la institución del sector privado, que de forma coordinada y en base al consenso, desarrolla las acciones que permiten alcanzar los objetivos de los </a:t>
            </a:r>
            <a:r>
              <a:rPr lang="es-ES_tradnl" sz="2800" b="1" u="sng" dirty="0"/>
              <a:t>empresarios</a:t>
            </a:r>
            <a:r>
              <a:rPr lang="es-ES_tradnl" sz="2800" b="1" dirty="0"/>
              <a:t> en las negociaciones y hacer frente al reto de la apertura comercial. </a:t>
            </a:r>
            <a:endParaRPr lang="en-US" sz="2800" dirty="0"/>
          </a:p>
          <a:p>
            <a:pPr marL="0" indent="0" algn="just">
              <a:buNone/>
            </a:pPr>
            <a:r>
              <a:rPr lang="es-ES_tradnl" sz="2800" b="1" dirty="0"/>
              <a:t>Fue creada en 1994 por el Comité Coordinador de Asociaciones Agrí­colas, Comerciales, Industriales y Financieras CACIF  (cúpula empresarial), como una rama técnica especializada en comercio exterior.</a:t>
            </a:r>
            <a:endParaRPr lang="en-US" sz="2800" dirty="0"/>
          </a:p>
          <a:p>
            <a:pPr marL="0" indent="0" algn="just">
              <a:buNone/>
            </a:pP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880" y="517364"/>
            <a:ext cx="2568334" cy="8733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089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624" y="376264"/>
            <a:ext cx="8042276" cy="63024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b="1" dirty="0"/>
              <a:t>Comprende una Junta Directiva (denominada Consejo),  conformada por los Directores de las diferentes cámaras empresariales.  </a:t>
            </a:r>
          </a:p>
          <a:p>
            <a:pPr marL="0" indent="0" algn="just">
              <a:buNone/>
            </a:pPr>
            <a:r>
              <a:rPr lang="es-ES_tradnl" b="1" dirty="0"/>
              <a:t>Adicionalmente, esta compuesto por un grupo técnicos especialistas en los diferentes temas de comercio exterior.</a:t>
            </a:r>
            <a:endParaRPr lang="en-US" dirty="0"/>
          </a:p>
          <a:p>
            <a:pPr lvl="0" algn="just"/>
            <a:r>
              <a:rPr lang="es-ES_tradnl" b="1" dirty="0"/>
              <a:t>Cámara de Industria</a:t>
            </a:r>
            <a:endParaRPr lang="en-US" dirty="0"/>
          </a:p>
          <a:p>
            <a:pPr lvl="0" algn="just"/>
            <a:r>
              <a:rPr lang="es-ES_tradnl" b="1" dirty="0"/>
              <a:t>Asociación Guatemalteca de Exportadores</a:t>
            </a:r>
            <a:endParaRPr lang="en-US" dirty="0"/>
          </a:p>
          <a:p>
            <a:pPr lvl="0" algn="just"/>
            <a:r>
              <a:rPr lang="es-ES_tradnl" b="1" dirty="0"/>
              <a:t>Cámara del Agro</a:t>
            </a:r>
            <a:endParaRPr lang="en-US" dirty="0"/>
          </a:p>
          <a:p>
            <a:pPr lvl="0" algn="just"/>
            <a:r>
              <a:rPr lang="es-ES_tradnl" b="1" dirty="0"/>
              <a:t>Asociación de Azucareros ASAZGUA</a:t>
            </a:r>
            <a:endParaRPr lang="en-US" dirty="0"/>
          </a:p>
          <a:p>
            <a:pPr lvl="0" algn="just"/>
            <a:r>
              <a:rPr lang="es-ES_tradnl" b="1" dirty="0"/>
              <a:t>Federación de la Pequeña y Mediana Empresa</a:t>
            </a:r>
            <a:endParaRPr lang="en-US" dirty="0"/>
          </a:p>
          <a:p>
            <a:pPr lvl="0" algn="just"/>
            <a:r>
              <a:rPr lang="es-ES_tradnl" b="1" dirty="0"/>
              <a:t>Cámara de Finanzas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965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992663"/>
            <a:ext cx="6498158" cy="1724867"/>
          </a:xfrm>
        </p:spPr>
        <p:txBody>
          <a:bodyPr/>
          <a:lstStyle/>
          <a:p>
            <a:r>
              <a:rPr lang="en-US" sz="4800" b="1" dirty="0"/>
              <a:t>PROCESO CONSULTAS NACIONALES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4490110"/>
            <a:ext cx="6498159" cy="202584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MISION EN OMC</a:t>
            </a:r>
          </a:p>
          <a:p>
            <a:endParaRPr lang="en-US" sz="2400" b="1" dirty="0">
              <a:solidFill>
                <a:srgbClr val="0000FF"/>
              </a:solidFill>
            </a:endParaRPr>
          </a:p>
          <a:p>
            <a:endParaRPr lang="en-US" sz="2400" b="1" dirty="0">
              <a:solidFill>
                <a:srgbClr val="0000FF"/>
              </a:solidFill>
            </a:endParaRPr>
          </a:p>
          <a:p>
            <a:endParaRPr lang="en-US" sz="2400" b="1" dirty="0">
              <a:solidFill>
                <a:srgbClr val="0000FF"/>
              </a:solidFill>
            </a:endParaRPr>
          </a:p>
          <a:p>
            <a:r>
              <a:rPr lang="en-US" sz="2400" b="1" dirty="0">
                <a:solidFill>
                  <a:srgbClr val="0000FF"/>
                </a:solidFill>
              </a:rPr>
              <a:t>CAPITAL</a:t>
            </a:r>
          </a:p>
        </p:txBody>
      </p:sp>
      <p:sp>
        <p:nvSpPr>
          <p:cNvPr id="4" name="Up-Down Arrow 3"/>
          <p:cNvSpPr/>
          <p:nvPr/>
        </p:nvSpPr>
        <p:spPr>
          <a:xfrm>
            <a:off x="4324404" y="5064602"/>
            <a:ext cx="332647" cy="1028038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8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91658"/>
          </a:xfrm>
        </p:spPr>
        <p:txBody>
          <a:bodyPr/>
          <a:lstStyle/>
          <a:p>
            <a:r>
              <a:rPr lang="en-US" b="1" dirty="0"/>
              <a:t>FORMA DE TRABAJO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99234"/>
            <a:ext cx="8316894" cy="53984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Reuniones</a:t>
            </a:r>
            <a:r>
              <a:rPr lang="en-US" dirty="0"/>
              <a:t> del </a:t>
            </a:r>
            <a:r>
              <a:rPr lang="en-US" dirty="0" err="1"/>
              <a:t>Comité</a:t>
            </a:r>
            <a:r>
              <a:rPr lang="en-US" dirty="0"/>
              <a:t> </a:t>
            </a:r>
            <a:r>
              <a:rPr lang="en-US" dirty="0" err="1"/>
              <a:t>Nacional</a:t>
            </a:r>
            <a:r>
              <a:rPr lang="en-US" dirty="0"/>
              <a:t> </a:t>
            </a:r>
            <a:r>
              <a:rPr lang="en-US" dirty="0" err="1"/>
              <a:t>previo</a:t>
            </a:r>
            <a:r>
              <a:rPr lang="en-US" dirty="0"/>
              <a:t> a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reunión</a:t>
            </a:r>
            <a:r>
              <a:rPr lang="en-US" dirty="0"/>
              <a:t> del </a:t>
            </a:r>
            <a:r>
              <a:rPr lang="en-US" dirty="0" err="1"/>
              <a:t>Comité</a:t>
            </a:r>
            <a:r>
              <a:rPr lang="en-US" dirty="0"/>
              <a:t> en OMC</a:t>
            </a:r>
          </a:p>
          <a:p>
            <a:r>
              <a:rPr lang="en-US" dirty="0" err="1"/>
              <a:t>Consensuar</a:t>
            </a:r>
            <a:r>
              <a:rPr lang="en-US" dirty="0"/>
              <a:t> </a:t>
            </a:r>
            <a:r>
              <a:rPr lang="en-US" dirty="0" err="1"/>
              <a:t>posiciones</a:t>
            </a:r>
            <a:r>
              <a:rPr lang="en-US" dirty="0"/>
              <a:t> entre </a:t>
            </a:r>
            <a:r>
              <a:rPr lang="en-US" dirty="0" err="1"/>
              <a:t>Gobierno</a:t>
            </a:r>
            <a:r>
              <a:rPr lang="en-US" dirty="0"/>
              <a:t> y Sector </a:t>
            </a:r>
            <a:r>
              <a:rPr lang="en-US" dirty="0" err="1"/>
              <a:t>privado</a:t>
            </a:r>
            <a:r>
              <a:rPr lang="en-US" dirty="0"/>
              <a:t>.</a:t>
            </a:r>
          </a:p>
          <a:p>
            <a:r>
              <a:rPr lang="en-US" dirty="0" err="1"/>
              <a:t>Definir</a:t>
            </a:r>
            <a:r>
              <a:rPr lang="en-US" dirty="0"/>
              <a:t> </a:t>
            </a:r>
            <a:r>
              <a:rPr lang="en-US" dirty="0" err="1"/>
              <a:t>posición</a:t>
            </a:r>
            <a:r>
              <a:rPr lang="en-US" dirty="0"/>
              <a:t> </a:t>
            </a:r>
            <a:r>
              <a:rPr lang="en-US" dirty="0" err="1"/>
              <a:t>país</a:t>
            </a:r>
            <a:r>
              <a:rPr lang="en-US" dirty="0"/>
              <a:t> ante el </a:t>
            </a:r>
            <a:r>
              <a:rPr lang="en-US" dirty="0" err="1"/>
              <a:t>Comité</a:t>
            </a:r>
            <a:r>
              <a:rPr lang="en-US" dirty="0"/>
              <a:t> en OMC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Intercambio</a:t>
            </a:r>
            <a:r>
              <a:rPr lang="en-US" dirty="0"/>
              <a:t> de </a:t>
            </a:r>
            <a:r>
              <a:rPr lang="en-US" dirty="0" err="1"/>
              <a:t>información</a:t>
            </a:r>
            <a:r>
              <a:rPr lang="en-US" dirty="0"/>
              <a:t> de forma </a:t>
            </a:r>
            <a:r>
              <a:rPr lang="en-US" dirty="0" err="1"/>
              <a:t>simultánea</a:t>
            </a:r>
            <a:endParaRPr lang="en-US" dirty="0"/>
          </a:p>
        </p:txBody>
      </p:sp>
      <p:sp>
        <p:nvSpPr>
          <p:cNvPr id="4" name="Hexagon 3"/>
          <p:cNvSpPr/>
          <p:nvPr/>
        </p:nvSpPr>
        <p:spPr>
          <a:xfrm>
            <a:off x="2138643" y="1416791"/>
            <a:ext cx="4982640" cy="586258"/>
          </a:xfrm>
          <a:prstGeom prst="hexagon">
            <a:avLst/>
          </a:prstGeom>
          <a:gradFill flip="none" rotWithShape="1">
            <a:gsLst>
              <a:gs pos="0">
                <a:schemeClr val="accent1">
                  <a:shade val="100000"/>
                  <a:satMod val="120000"/>
                  <a:alpha val="0"/>
                </a:schemeClr>
              </a:gs>
              <a:gs pos="69000">
                <a:schemeClr val="accent1">
                  <a:tint val="80000"/>
                  <a:shade val="100000"/>
                  <a:satMod val="15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150000"/>
                  <a:alpha val="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VIDEOCONFERENCIAS</a:t>
            </a:r>
          </a:p>
        </p:txBody>
      </p:sp>
      <p:sp>
        <p:nvSpPr>
          <p:cNvPr id="5" name="Hexagon 4"/>
          <p:cNvSpPr/>
          <p:nvPr/>
        </p:nvSpPr>
        <p:spPr>
          <a:xfrm>
            <a:off x="1599538" y="4567929"/>
            <a:ext cx="5959629" cy="757249"/>
          </a:xfrm>
          <a:prstGeom prst="hexagon">
            <a:avLst/>
          </a:prstGeom>
          <a:gradFill flip="none" rotWithShape="1">
            <a:gsLst>
              <a:gs pos="0">
                <a:schemeClr val="accent1">
                  <a:shade val="100000"/>
                  <a:satMod val="120000"/>
                  <a:alpha val="0"/>
                </a:schemeClr>
              </a:gs>
              <a:gs pos="69000">
                <a:schemeClr val="accent1">
                  <a:tint val="80000"/>
                  <a:shade val="100000"/>
                  <a:satMod val="15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150000"/>
                  <a:alpha val="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F97B5"/>
                </a:solidFill>
              </a:rPr>
              <a:t>COMUNICACION VIA EMAIL</a:t>
            </a:r>
          </a:p>
        </p:txBody>
      </p:sp>
    </p:spTree>
    <p:extLst>
      <p:ext uri="{BB962C8B-B14F-4D97-AF65-F5344CB8AC3E}">
        <p14:creationId xmlns:p14="http://schemas.microsoft.com/office/powerpoint/2010/main" val="2598009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563" y="107575"/>
            <a:ext cx="4372988" cy="845095"/>
          </a:xfrm>
        </p:spPr>
        <p:txBody>
          <a:bodyPr/>
          <a:lstStyle/>
          <a:p>
            <a:r>
              <a:rPr lang="en-US" sz="4000" b="1" dirty="0" err="1"/>
              <a:t>Coordinación</a:t>
            </a:r>
            <a:endParaRPr lang="en-US" sz="4000" b="1" dirty="0"/>
          </a:p>
        </p:txBody>
      </p:sp>
      <p:sp>
        <p:nvSpPr>
          <p:cNvPr id="5" name="Oval 4"/>
          <p:cNvSpPr/>
          <p:nvPr/>
        </p:nvSpPr>
        <p:spPr>
          <a:xfrm>
            <a:off x="244247" y="2039689"/>
            <a:ext cx="3028664" cy="233281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MINISTERIO DE ECONOMIA</a:t>
            </a:r>
          </a:p>
        </p:txBody>
      </p:sp>
      <p:sp>
        <p:nvSpPr>
          <p:cNvPr id="6" name="Oval 5"/>
          <p:cNvSpPr/>
          <p:nvPr/>
        </p:nvSpPr>
        <p:spPr>
          <a:xfrm>
            <a:off x="5748115" y="2027475"/>
            <a:ext cx="3266804" cy="254045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MISION GUATEMALA ANTE LA OMC</a:t>
            </a:r>
          </a:p>
        </p:txBody>
      </p:sp>
      <p:sp>
        <p:nvSpPr>
          <p:cNvPr id="7" name="Oval 6"/>
          <p:cNvSpPr/>
          <p:nvPr/>
        </p:nvSpPr>
        <p:spPr>
          <a:xfrm>
            <a:off x="2503534" y="4854949"/>
            <a:ext cx="3578217" cy="195419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COMITE NACIONAL OTC</a:t>
            </a:r>
          </a:p>
        </p:txBody>
      </p:sp>
      <p:sp>
        <p:nvSpPr>
          <p:cNvPr id="13" name="Left-Right Arrow 12"/>
          <p:cNvSpPr/>
          <p:nvPr/>
        </p:nvSpPr>
        <p:spPr>
          <a:xfrm>
            <a:off x="3272910" y="2277857"/>
            <a:ext cx="2042671" cy="476336"/>
          </a:xfrm>
          <a:prstGeom prst="leftRightArrow">
            <a:avLst/>
          </a:prstGeom>
          <a:solidFill>
            <a:srgbClr val="1F31F7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-Right-Up Arrow 19"/>
          <p:cNvSpPr/>
          <p:nvPr/>
        </p:nvSpPr>
        <p:spPr>
          <a:xfrm rot="10800000">
            <a:off x="3272910" y="3127495"/>
            <a:ext cx="2475203" cy="877456"/>
          </a:xfrm>
          <a:prstGeom prst="leftRightUp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Up-Down Arrow Callout 23"/>
          <p:cNvSpPr/>
          <p:nvPr/>
        </p:nvSpPr>
        <p:spPr>
          <a:xfrm rot="19788372">
            <a:off x="1416072" y="4362075"/>
            <a:ext cx="2174922" cy="985748"/>
          </a:xfrm>
          <a:prstGeom prst="upDownArrowCallout">
            <a:avLst/>
          </a:prstGeom>
          <a:solidFill>
            <a:srgbClr val="1F31F7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000000"/>
                </a:solidFill>
              </a:rPr>
              <a:t>COORDINACION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44246" y="107575"/>
            <a:ext cx="4095279" cy="1661257"/>
          </a:xfrm>
          <a:prstGeom prst="rect">
            <a:avLst/>
          </a:prstGeom>
          <a:ln>
            <a:solidFill>
              <a:srgbClr val="1F31F7">
                <a:alpha val="39000"/>
              </a:srgb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en-US" sz="1600" dirty="0" err="1">
                <a:solidFill>
                  <a:srgbClr val="0000FF"/>
                </a:solidFill>
              </a:rPr>
              <a:t>Información</a:t>
            </a:r>
            <a:r>
              <a:rPr lang="en-US" sz="1600" dirty="0">
                <a:solidFill>
                  <a:srgbClr val="0000FF"/>
                </a:solidFill>
              </a:rPr>
              <a:t> del </a:t>
            </a:r>
            <a:r>
              <a:rPr lang="en-US" sz="1600" dirty="0" err="1">
                <a:solidFill>
                  <a:srgbClr val="0000FF"/>
                </a:solidFill>
              </a:rPr>
              <a:t>Comité</a:t>
            </a:r>
            <a:endParaRPr lang="en-US" sz="1600" dirty="0">
              <a:solidFill>
                <a:srgbClr val="0000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solidFill>
                  <a:srgbClr val="0000FF"/>
                </a:solidFill>
              </a:rPr>
              <a:t>Consultas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solidFill>
                  <a:srgbClr val="0000FF"/>
                </a:solidFill>
              </a:rPr>
              <a:t>Ayuda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memoria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videoconferencias</a:t>
            </a:r>
            <a:endParaRPr lang="en-US" sz="1600" dirty="0">
              <a:solidFill>
                <a:srgbClr val="0000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solidFill>
                  <a:srgbClr val="0000FF"/>
                </a:solidFill>
              </a:rPr>
              <a:t>Declaraciones</a:t>
            </a:r>
            <a:r>
              <a:rPr lang="en-US" sz="1600" dirty="0">
                <a:solidFill>
                  <a:srgbClr val="0000FF"/>
                </a:solidFill>
              </a:rPr>
              <a:t> Guatemala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solidFill>
                  <a:srgbClr val="0000FF"/>
                </a:solidFill>
              </a:rPr>
              <a:t>Informe</a:t>
            </a:r>
            <a:r>
              <a:rPr lang="en-US" sz="1600" dirty="0">
                <a:solidFill>
                  <a:srgbClr val="0000FF"/>
                </a:solidFill>
              </a:rPr>
              <a:t> de la reunion en OMC con </a:t>
            </a:r>
            <a:r>
              <a:rPr lang="en-US" sz="1600" dirty="0" err="1">
                <a:solidFill>
                  <a:srgbClr val="0000FF"/>
                </a:solidFill>
              </a:rPr>
              <a:t>recomendaciones</a:t>
            </a:r>
            <a:r>
              <a:rPr lang="en-US" sz="1600" dirty="0">
                <a:solidFill>
                  <a:srgbClr val="0000FF"/>
                </a:solidFill>
              </a:rPr>
              <a:t> y </a:t>
            </a:r>
            <a:r>
              <a:rPr lang="en-US" sz="1600" dirty="0" err="1">
                <a:solidFill>
                  <a:srgbClr val="0000FF"/>
                </a:solidFill>
              </a:rPr>
              <a:t>pasos</a:t>
            </a:r>
            <a:r>
              <a:rPr lang="en-US" sz="1600" dirty="0">
                <a:solidFill>
                  <a:srgbClr val="0000FF"/>
                </a:solidFill>
              </a:rPr>
              <a:t> a </a:t>
            </a:r>
            <a:r>
              <a:rPr lang="en-US" sz="1600" dirty="0" err="1">
                <a:solidFill>
                  <a:srgbClr val="0000FF"/>
                </a:solidFill>
              </a:rPr>
              <a:t>seguir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38150" y="2872461"/>
            <a:ext cx="1950517" cy="3779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err="1"/>
              <a:t>Videoconferenci</a:t>
            </a:r>
            <a:r>
              <a:rPr lang="en-US" sz="1750" dirty="0" err="1"/>
              <a:t>a</a:t>
            </a:r>
            <a:endParaRPr lang="en-US" sz="1750" dirty="0"/>
          </a:p>
        </p:txBody>
      </p:sp>
    </p:spTree>
    <p:extLst>
      <p:ext uri="{BB962C8B-B14F-4D97-AF65-F5344CB8AC3E}">
        <p14:creationId xmlns:p14="http://schemas.microsoft.com/office/powerpoint/2010/main" val="1225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1" animBg="1"/>
      <p:bldP spid="13" grpId="0" animBg="1"/>
      <p:bldP spid="20" grpId="0" animBg="1"/>
      <p:bldP spid="24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339237"/>
            <a:ext cx="8042276" cy="1336956"/>
          </a:xfrm>
        </p:spPr>
        <p:txBody>
          <a:bodyPr/>
          <a:lstStyle/>
          <a:p>
            <a:r>
              <a:rPr lang="en-US" sz="4400" dirty="0" err="1"/>
              <a:t>Reuniones</a:t>
            </a:r>
            <a:r>
              <a:rPr lang="en-US" sz="4400" dirty="0"/>
              <a:t> </a:t>
            </a:r>
            <a:r>
              <a:rPr lang="en-US" sz="4400" dirty="0" err="1"/>
              <a:t>Comisión</a:t>
            </a:r>
            <a:r>
              <a:rPr lang="en-US" sz="4400" dirty="0"/>
              <a:t> </a:t>
            </a:r>
            <a:r>
              <a:rPr lang="en-US" sz="4400" dirty="0" err="1"/>
              <a:t>Nacional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780" y="1340441"/>
            <a:ext cx="8538319" cy="5338246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Recordar</a:t>
            </a:r>
            <a:r>
              <a:rPr lang="en-US" dirty="0"/>
              <a:t> la </a:t>
            </a:r>
            <a:r>
              <a:rPr lang="en-US" dirty="0" err="1"/>
              <a:t>fechas</a:t>
            </a:r>
            <a:r>
              <a:rPr lang="en-US" dirty="0"/>
              <a:t> </a:t>
            </a:r>
            <a:r>
              <a:rPr lang="en-US" dirty="0" err="1"/>
              <a:t>límites</a:t>
            </a:r>
            <a:r>
              <a:rPr lang="en-US" dirty="0"/>
              <a:t> para </a:t>
            </a:r>
            <a:r>
              <a:rPr lang="en-US" dirty="0" err="1"/>
              <a:t>presentar</a:t>
            </a:r>
            <a:r>
              <a:rPr lang="en-US" dirty="0"/>
              <a:t> </a:t>
            </a:r>
            <a:r>
              <a:rPr lang="en-US" dirty="0" err="1"/>
              <a:t>preocupaciones</a:t>
            </a:r>
            <a:r>
              <a:rPr lang="en-US" dirty="0"/>
              <a:t> comerciales e </a:t>
            </a:r>
            <a:r>
              <a:rPr lang="en-US" dirty="0" err="1"/>
              <a:t>interés</a:t>
            </a:r>
            <a:r>
              <a:rPr lang="en-US" dirty="0"/>
              <a:t> en </a:t>
            </a:r>
            <a:r>
              <a:rPr lang="en-US" dirty="0" err="1"/>
              <a:t>sesiones</a:t>
            </a:r>
            <a:r>
              <a:rPr lang="en-US" dirty="0"/>
              <a:t> </a:t>
            </a:r>
            <a:r>
              <a:rPr lang="en-US" dirty="0" err="1"/>
              <a:t>temáticas</a:t>
            </a:r>
            <a:r>
              <a:rPr lang="en-US" dirty="0"/>
              <a:t>.</a:t>
            </a:r>
          </a:p>
          <a:p>
            <a:r>
              <a:rPr lang="en-US" dirty="0" err="1"/>
              <a:t>Reunión</a:t>
            </a:r>
            <a:r>
              <a:rPr lang="en-US" dirty="0"/>
              <a:t> </a:t>
            </a:r>
            <a:r>
              <a:rPr lang="en-US" dirty="0" err="1"/>
              <a:t>previo</a:t>
            </a:r>
            <a:r>
              <a:rPr lang="en-US" dirty="0"/>
              <a:t> a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reunión</a:t>
            </a:r>
            <a:r>
              <a:rPr lang="en-US" dirty="0"/>
              <a:t> del </a:t>
            </a:r>
            <a:r>
              <a:rPr lang="en-US" dirty="0" err="1"/>
              <a:t>Comité</a:t>
            </a:r>
            <a:r>
              <a:rPr lang="en-US" dirty="0"/>
              <a:t> de OTC-OMC</a:t>
            </a:r>
          </a:p>
          <a:p>
            <a:pPr lvl="1"/>
            <a:r>
              <a:rPr lang="en-US" dirty="0" err="1"/>
              <a:t>Revisión</a:t>
            </a:r>
            <a:r>
              <a:rPr lang="en-US" dirty="0"/>
              <a:t> de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de la agenda</a:t>
            </a:r>
          </a:p>
          <a:p>
            <a:pPr lvl="1"/>
            <a:r>
              <a:rPr lang="en-US" dirty="0" err="1"/>
              <a:t>Revisar</a:t>
            </a:r>
            <a:r>
              <a:rPr lang="en-US" dirty="0"/>
              <a:t> el </a:t>
            </a:r>
            <a:r>
              <a:rPr lang="en-US" dirty="0" err="1"/>
              <a:t>detalle</a:t>
            </a:r>
            <a:r>
              <a:rPr lang="en-US" dirty="0"/>
              <a:t> de las </a:t>
            </a:r>
            <a:r>
              <a:rPr lang="en-US" dirty="0" err="1"/>
              <a:t>preocupaciones</a:t>
            </a:r>
            <a:r>
              <a:rPr lang="en-US" dirty="0"/>
              <a:t> comerciales </a:t>
            </a:r>
            <a:r>
              <a:rPr lang="en-US" dirty="0" err="1"/>
              <a:t>viejas</a:t>
            </a:r>
            <a:r>
              <a:rPr lang="en-US" dirty="0"/>
              <a:t> y </a:t>
            </a:r>
            <a:r>
              <a:rPr lang="en-US" dirty="0" err="1"/>
              <a:t>nuevas</a:t>
            </a:r>
            <a:endParaRPr lang="en-US" dirty="0"/>
          </a:p>
          <a:p>
            <a:pPr lvl="1"/>
            <a:r>
              <a:rPr lang="en-US" dirty="0"/>
              <a:t>Los </a:t>
            </a:r>
            <a:r>
              <a:rPr lang="en-US" dirty="0" err="1"/>
              <a:t>sectores</a:t>
            </a:r>
            <a:r>
              <a:rPr lang="en-US" dirty="0"/>
              <a:t> </a:t>
            </a:r>
            <a:r>
              <a:rPr lang="en-US" dirty="0" err="1"/>
              <a:t>comparten</a:t>
            </a:r>
            <a:r>
              <a:rPr lang="en-US" dirty="0"/>
              <a:t> </a:t>
            </a:r>
            <a:r>
              <a:rPr lang="en-US" dirty="0" err="1"/>
              <a:t>intereses</a:t>
            </a:r>
            <a:r>
              <a:rPr lang="en-US" dirty="0"/>
              <a:t> </a:t>
            </a:r>
            <a:r>
              <a:rPr lang="en-US" dirty="0" err="1"/>
              <a:t>exportadores</a:t>
            </a:r>
            <a:r>
              <a:rPr lang="en-US" dirty="0"/>
              <a:t> o planes de </a:t>
            </a:r>
            <a:r>
              <a:rPr lang="en-US" dirty="0" err="1"/>
              <a:t>expansión</a:t>
            </a:r>
            <a:r>
              <a:rPr lang="en-US" dirty="0"/>
              <a:t>/</a:t>
            </a:r>
            <a:r>
              <a:rPr lang="en-US" dirty="0" err="1"/>
              <a:t>amenazas</a:t>
            </a:r>
            <a:endParaRPr lang="en-US" dirty="0"/>
          </a:p>
          <a:p>
            <a:pPr lvl="1"/>
            <a:r>
              <a:rPr lang="en-US" dirty="0"/>
              <a:t>Se </a:t>
            </a:r>
            <a:r>
              <a:rPr lang="en-US" dirty="0" err="1"/>
              <a:t>revisa</a:t>
            </a:r>
            <a:r>
              <a:rPr lang="en-US" dirty="0"/>
              <a:t> el </a:t>
            </a:r>
            <a:r>
              <a:rPr lang="en-US" dirty="0" err="1"/>
              <a:t>informe</a:t>
            </a:r>
            <a:r>
              <a:rPr lang="en-US" dirty="0"/>
              <a:t> del </a:t>
            </a:r>
            <a:r>
              <a:rPr lang="en-US" dirty="0" err="1"/>
              <a:t>Comité</a:t>
            </a:r>
            <a:r>
              <a:rPr lang="en-US" dirty="0"/>
              <a:t> OTC </a:t>
            </a:r>
            <a:r>
              <a:rPr lang="en-US" dirty="0" err="1"/>
              <a:t>enviado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la </a:t>
            </a:r>
            <a:r>
              <a:rPr lang="en-US" dirty="0" err="1"/>
              <a:t>Misión</a:t>
            </a:r>
            <a:r>
              <a:rPr lang="en-US" dirty="0"/>
              <a:t> (</a:t>
            </a:r>
            <a:r>
              <a:rPr lang="en-US" dirty="0" err="1"/>
              <a:t>detalle</a:t>
            </a:r>
            <a:r>
              <a:rPr lang="en-US" dirty="0"/>
              <a:t> de </a:t>
            </a:r>
            <a:r>
              <a:rPr lang="en-US" dirty="0" err="1"/>
              <a:t>temas</a:t>
            </a:r>
            <a:r>
              <a:rPr lang="en-US" dirty="0"/>
              <a:t> </a:t>
            </a:r>
            <a:r>
              <a:rPr lang="en-US" dirty="0" err="1"/>
              <a:t>prioritarios</a:t>
            </a:r>
            <a:r>
              <a:rPr lang="en-US" dirty="0"/>
              <a:t> y </a:t>
            </a:r>
            <a:r>
              <a:rPr lang="en-US" dirty="0" err="1"/>
              <a:t>recomendaciones</a:t>
            </a:r>
            <a:r>
              <a:rPr lang="en-US" dirty="0"/>
              <a:t>)</a:t>
            </a:r>
          </a:p>
          <a:p>
            <a:r>
              <a:rPr lang="en-US" dirty="0"/>
              <a:t>Los </a:t>
            </a:r>
            <a:r>
              <a:rPr lang="en-US" dirty="0" err="1"/>
              <a:t>representantes</a:t>
            </a:r>
            <a:r>
              <a:rPr lang="en-US" dirty="0"/>
              <a:t> de la </a:t>
            </a:r>
            <a:r>
              <a:rPr lang="en-US" dirty="0" err="1"/>
              <a:t>Comisión</a:t>
            </a:r>
            <a:r>
              <a:rPr lang="en-US" dirty="0"/>
              <a:t> </a:t>
            </a:r>
            <a:r>
              <a:rPr lang="en-US" dirty="0" err="1"/>
              <a:t>comparten</a:t>
            </a:r>
            <a:r>
              <a:rPr lang="en-US" dirty="0"/>
              <a:t> planes y </a:t>
            </a:r>
            <a:r>
              <a:rPr lang="en-US" dirty="0" err="1"/>
              <a:t>trabajo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realiza</a:t>
            </a:r>
            <a:r>
              <a:rPr lang="en-US" dirty="0"/>
              <a:t> en el </a:t>
            </a:r>
            <a:r>
              <a:rPr lang="en-US" dirty="0" err="1"/>
              <a:t>proceso</a:t>
            </a:r>
            <a:r>
              <a:rPr lang="en-US" dirty="0"/>
              <a:t> de </a:t>
            </a:r>
            <a:r>
              <a:rPr lang="en-US" dirty="0" err="1"/>
              <a:t>Reglamentación</a:t>
            </a:r>
            <a:r>
              <a:rPr lang="en-US" dirty="0"/>
              <a:t> </a:t>
            </a:r>
            <a:r>
              <a:rPr lang="en-US" dirty="0" err="1"/>
              <a:t>Técnica</a:t>
            </a:r>
            <a:r>
              <a:rPr lang="en-US" dirty="0"/>
              <a:t> </a:t>
            </a:r>
            <a:r>
              <a:rPr lang="en-US" dirty="0" err="1"/>
              <a:t>Centroamericana</a:t>
            </a:r>
            <a:r>
              <a:rPr lang="en-US" dirty="0"/>
              <a:t> y Unión </a:t>
            </a:r>
            <a:r>
              <a:rPr lang="en-US" dirty="0" err="1"/>
              <a:t>Aduanera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869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217</TotalTime>
  <Words>540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News Gothic MT</vt:lpstr>
      <vt:lpstr>Wingdings 2</vt:lpstr>
      <vt:lpstr>Breeze</vt:lpstr>
      <vt:lpstr>Marzo 2019</vt:lpstr>
      <vt:lpstr>Base Legal</vt:lpstr>
      <vt:lpstr>Integrantes del Comité</vt:lpstr>
      <vt:lpstr>PowerPoint Presentation</vt:lpstr>
      <vt:lpstr>PowerPoint Presentation</vt:lpstr>
      <vt:lpstr>PROCESO CONSULTAS NACIONALES</vt:lpstr>
      <vt:lpstr>FORMA DE TRABAJO</vt:lpstr>
      <vt:lpstr>Coordinación</vt:lpstr>
      <vt:lpstr>Reuniones Comisión Nacional</vt:lpstr>
      <vt:lpstr>Preocupaciones comerciales</vt:lpstr>
      <vt:lpstr>Muchas gracias</vt:lpstr>
    </vt:vector>
  </TitlesOfParts>
  <Company>OEM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Marzo 2019</dc:title>
  <dc:creator>Debora Cumes</dc:creator>
  <cp:lastModifiedBy>Costandoiu, Liliana</cp:lastModifiedBy>
  <cp:revision>16</cp:revision>
  <cp:lastPrinted>2019-03-04T17:47:46Z</cp:lastPrinted>
  <dcterms:created xsi:type="dcterms:W3CDTF">2019-03-03T18:52:13Z</dcterms:created>
  <dcterms:modified xsi:type="dcterms:W3CDTF">2019-03-05T08:49:44Z</dcterms:modified>
</cp:coreProperties>
</file>