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60" r:id="rId6"/>
    <p:sldId id="269" r:id="rId7"/>
    <p:sldId id="27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80"/>
    <p:restoredTop sz="81371" autoAdjust="0"/>
  </p:normalViewPr>
  <p:slideViewPr>
    <p:cSldViewPr>
      <p:cViewPr varScale="1">
        <p:scale>
          <a:sx n="70" d="100"/>
          <a:sy n="70" d="100"/>
        </p:scale>
        <p:origin x="1949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3AB4DF-CF07-45FC-B0FA-3BCA23B5419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424F864-4DE2-4787-A492-D021261B8B9C}">
      <dgm:prSet phldrT="[文本]"/>
      <dgm:spPr/>
      <dgm:t>
        <a:bodyPr/>
        <a:lstStyle/>
        <a:p>
          <a:r>
            <a:rPr lang="zh-CN" altLang="en-US" dirty="0">
              <a:latin typeface="方正小标宋简体" pitchFamily="2" charset="-122"/>
              <a:ea typeface="方正小标宋简体" pitchFamily="2" charset="-122"/>
            </a:rPr>
            <a:t>工业产品生产许可证</a:t>
          </a:r>
          <a:endParaRPr lang="en-US" altLang="zh-CN" dirty="0">
            <a:latin typeface="方正小标宋简体" pitchFamily="2" charset="-122"/>
            <a:ea typeface="方正小标宋简体" pitchFamily="2" charset="-122"/>
          </a:endParaRPr>
        </a:p>
        <a:p>
          <a:r>
            <a:rPr lang="zh-CN" altLang="en-US" dirty="0">
              <a:latin typeface="方正小标宋简体" pitchFamily="2" charset="-122"/>
              <a:ea typeface="方正小标宋简体" pitchFamily="2" charset="-122"/>
            </a:rPr>
            <a:t>（政府审批）</a:t>
          </a:r>
        </a:p>
      </dgm:t>
    </dgm:pt>
    <dgm:pt modelId="{41CDCD60-0B95-43D9-BAAE-4C4BD17C5B7D}" type="parTrans" cxnId="{774B87DD-0283-4BC8-BE89-B161E461A78D}">
      <dgm:prSet/>
      <dgm:spPr/>
      <dgm:t>
        <a:bodyPr/>
        <a:lstStyle/>
        <a:p>
          <a:endParaRPr lang="zh-CN" altLang="en-US"/>
        </a:p>
      </dgm:t>
    </dgm:pt>
    <dgm:pt modelId="{5FDC01CC-9B78-4B46-B690-9C59EB2DB1E3}" type="sibTrans" cxnId="{774B87DD-0283-4BC8-BE89-B161E461A78D}">
      <dgm:prSet/>
      <dgm:spPr/>
      <dgm:t>
        <a:bodyPr/>
        <a:lstStyle/>
        <a:p>
          <a:endParaRPr lang="zh-CN" altLang="en-US"/>
        </a:p>
      </dgm:t>
    </dgm:pt>
    <dgm:pt modelId="{7B147CAD-0587-4B49-86B4-AE8688B2F098}">
      <dgm:prSet phldrT="[文本]"/>
      <dgm:spPr/>
      <dgm:t>
        <a:bodyPr/>
        <a:lstStyle/>
        <a:p>
          <a:r>
            <a:rPr lang="zh-CN" altLang="en-US" dirty="0">
              <a:latin typeface="方正小标宋简体" pitchFamily="2" charset="-122"/>
              <a:ea typeface="方正小标宋简体" pitchFamily="2" charset="-122"/>
            </a:rPr>
            <a:t>强制性产品认证</a:t>
          </a:r>
          <a:endParaRPr lang="en-US" altLang="zh-CN" dirty="0">
            <a:latin typeface="方正小标宋简体" pitchFamily="2" charset="-122"/>
            <a:ea typeface="方正小标宋简体" pitchFamily="2" charset="-122"/>
          </a:endParaRPr>
        </a:p>
        <a:p>
          <a:r>
            <a:rPr lang="zh-CN" altLang="en-US" dirty="0">
              <a:latin typeface="方正小标宋简体" pitchFamily="2" charset="-122"/>
              <a:ea typeface="方正小标宋简体" pitchFamily="2" charset="-122"/>
            </a:rPr>
            <a:t>（国际通行方式）</a:t>
          </a:r>
        </a:p>
      </dgm:t>
    </dgm:pt>
    <dgm:pt modelId="{EA442A44-63BB-43FE-87CE-749B0177747E}" type="parTrans" cxnId="{F51BD382-0872-49A8-91BE-AADF5FCECF1E}">
      <dgm:prSet/>
      <dgm:spPr/>
      <dgm:t>
        <a:bodyPr/>
        <a:lstStyle/>
        <a:p>
          <a:endParaRPr lang="zh-CN" altLang="en-US"/>
        </a:p>
      </dgm:t>
    </dgm:pt>
    <dgm:pt modelId="{E2195F1F-8B77-4A8D-918A-78EB41B1B60C}" type="sibTrans" cxnId="{F51BD382-0872-49A8-91BE-AADF5FCECF1E}">
      <dgm:prSet/>
      <dgm:spPr/>
      <dgm:t>
        <a:bodyPr/>
        <a:lstStyle/>
        <a:p>
          <a:endParaRPr lang="zh-CN" altLang="en-US"/>
        </a:p>
      </dgm:t>
    </dgm:pt>
    <dgm:pt modelId="{C5587CBF-76AD-4096-90CD-23663945CF6F}" type="pres">
      <dgm:prSet presAssocID="{1B3AB4DF-CF07-45FC-B0FA-3BCA23B5419F}" presName="CompostProcess" presStyleCnt="0">
        <dgm:presLayoutVars>
          <dgm:dir/>
          <dgm:resizeHandles val="exact"/>
        </dgm:presLayoutVars>
      </dgm:prSet>
      <dgm:spPr/>
    </dgm:pt>
    <dgm:pt modelId="{56804EA6-3E00-43CC-9785-6AA526FBA4E5}" type="pres">
      <dgm:prSet presAssocID="{1B3AB4DF-CF07-45FC-B0FA-3BCA23B5419F}" presName="arrow" presStyleLbl="bgShp" presStyleIdx="0" presStyleCnt="1"/>
      <dgm:spPr/>
    </dgm:pt>
    <dgm:pt modelId="{836A95AA-C7AD-4E92-8AA8-E6C42EB3E48F}" type="pres">
      <dgm:prSet presAssocID="{1B3AB4DF-CF07-45FC-B0FA-3BCA23B5419F}" presName="linearProcess" presStyleCnt="0"/>
      <dgm:spPr/>
    </dgm:pt>
    <dgm:pt modelId="{98B1B6EF-950D-4DF0-B7E7-702E20BEC868}" type="pres">
      <dgm:prSet presAssocID="{E424F864-4DE2-4787-A492-D021261B8B9C}" presName="textNode" presStyleLbl="node1" presStyleIdx="0" presStyleCnt="2">
        <dgm:presLayoutVars>
          <dgm:bulletEnabled val="1"/>
        </dgm:presLayoutVars>
      </dgm:prSet>
      <dgm:spPr/>
    </dgm:pt>
    <dgm:pt modelId="{021D26C0-87F5-4756-A646-4997E422AA97}" type="pres">
      <dgm:prSet presAssocID="{5FDC01CC-9B78-4B46-B690-9C59EB2DB1E3}" presName="sibTrans" presStyleCnt="0"/>
      <dgm:spPr/>
    </dgm:pt>
    <dgm:pt modelId="{FC64CDAF-170A-4F8B-94C9-F3E4AE0F05F1}" type="pres">
      <dgm:prSet presAssocID="{7B147CAD-0587-4B49-86B4-AE8688B2F098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3F10D704-201A-49AD-B252-EC3AAB2325C1}" type="presOf" srcId="{1B3AB4DF-CF07-45FC-B0FA-3BCA23B5419F}" destId="{C5587CBF-76AD-4096-90CD-23663945CF6F}" srcOrd="0" destOrd="0" presId="urn:microsoft.com/office/officeart/2005/8/layout/hProcess9"/>
    <dgm:cxn modelId="{D50C5305-FCD5-4C6D-82D4-99E8AD51A003}" type="presOf" srcId="{7B147CAD-0587-4B49-86B4-AE8688B2F098}" destId="{FC64CDAF-170A-4F8B-94C9-F3E4AE0F05F1}" srcOrd="0" destOrd="0" presId="urn:microsoft.com/office/officeart/2005/8/layout/hProcess9"/>
    <dgm:cxn modelId="{BD6DF122-C8BF-49C0-BA39-91D51D0350A9}" type="presOf" srcId="{E424F864-4DE2-4787-A492-D021261B8B9C}" destId="{98B1B6EF-950D-4DF0-B7E7-702E20BEC868}" srcOrd="0" destOrd="0" presId="urn:microsoft.com/office/officeart/2005/8/layout/hProcess9"/>
    <dgm:cxn modelId="{F51BD382-0872-49A8-91BE-AADF5FCECF1E}" srcId="{1B3AB4DF-CF07-45FC-B0FA-3BCA23B5419F}" destId="{7B147CAD-0587-4B49-86B4-AE8688B2F098}" srcOrd="1" destOrd="0" parTransId="{EA442A44-63BB-43FE-87CE-749B0177747E}" sibTransId="{E2195F1F-8B77-4A8D-918A-78EB41B1B60C}"/>
    <dgm:cxn modelId="{774B87DD-0283-4BC8-BE89-B161E461A78D}" srcId="{1B3AB4DF-CF07-45FC-B0FA-3BCA23B5419F}" destId="{E424F864-4DE2-4787-A492-D021261B8B9C}" srcOrd="0" destOrd="0" parTransId="{41CDCD60-0B95-43D9-BAAE-4C4BD17C5B7D}" sibTransId="{5FDC01CC-9B78-4B46-B690-9C59EB2DB1E3}"/>
    <dgm:cxn modelId="{06C1EE24-6626-4BBC-BD70-E9D0694686BA}" type="presParOf" srcId="{C5587CBF-76AD-4096-90CD-23663945CF6F}" destId="{56804EA6-3E00-43CC-9785-6AA526FBA4E5}" srcOrd="0" destOrd="0" presId="urn:microsoft.com/office/officeart/2005/8/layout/hProcess9"/>
    <dgm:cxn modelId="{5EACDD2E-A3A3-4A7C-A894-D826FF3BC585}" type="presParOf" srcId="{C5587CBF-76AD-4096-90CD-23663945CF6F}" destId="{836A95AA-C7AD-4E92-8AA8-E6C42EB3E48F}" srcOrd="1" destOrd="0" presId="urn:microsoft.com/office/officeart/2005/8/layout/hProcess9"/>
    <dgm:cxn modelId="{69B1CD98-B3BC-49E3-8C89-76CA77F45C60}" type="presParOf" srcId="{836A95AA-C7AD-4E92-8AA8-E6C42EB3E48F}" destId="{98B1B6EF-950D-4DF0-B7E7-702E20BEC868}" srcOrd="0" destOrd="0" presId="urn:microsoft.com/office/officeart/2005/8/layout/hProcess9"/>
    <dgm:cxn modelId="{950689A9-4712-423B-B591-F69BD3978458}" type="presParOf" srcId="{836A95AA-C7AD-4E92-8AA8-E6C42EB3E48F}" destId="{021D26C0-87F5-4756-A646-4997E422AA97}" srcOrd="1" destOrd="0" presId="urn:microsoft.com/office/officeart/2005/8/layout/hProcess9"/>
    <dgm:cxn modelId="{9FEF1815-7F2D-41D5-A74F-332C8068A06B}" type="presParOf" srcId="{836A95AA-C7AD-4E92-8AA8-E6C42EB3E48F}" destId="{FC64CDAF-170A-4F8B-94C9-F3E4AE0F05F1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04EA6-3E00-43CC-9785-6AA526FBA4E5}">
      <dsp:nvSpPr>
        <dsp:cNvPr id="0" name=""/>
        <dsp:cNvSpPr/>
      </dsp:nvSpPr>
      <dsp:spPr>
        <a:xfrm>
          <a:off x="561662" y="0"/>
          <a:ext cx="6365507" cy="207167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B1B6EF-950D-4DF0-B7E7-702E20BEC868}">
      <dsp:nvSpPr>
        <dsp:cNvPr id="0" name=""/>
        <dsp:cNvSpPr/>
      </dsp:nvSpPr>
      <dsp:spPr>
        <a:xfrm>
          <a:off x="1406441" y="621502"/>
          <a:ext cx="2246649" cy="828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>
              <a:latin typeface="方正小标宋简体" pitchFamily="2" charset="-122"/>
              <a:ea typeface="方正小标宋简体" pitchFamily="2" charset="-122"/>
            </a:rPr>
            <a:t>工业产品生产许可证</a:t>
          </a:r>
          <a:endParaRPr lang="en-US" altLang="zh-CN" sz="1300" kern="1200" dirty="0">
            <a:latin typeface="方正小标宋简体" pitchFamily="2" charset="-122"/>
            <a:ea typeface="方正小标宋简体" pitchFamily="2" charset="-122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>
              <a:latin typeface="方正小标宋简体" pitchFamily="2" charset="-122"/>
              <a:ea typeface="方正小标宋简体" pitchFamily="2" charset="-122"/>
            </a:rPr>
            <a:t>（政府审批）</a:t>
          </a:r>
        </a:p>
      </dsp:txBody>
      <dsp:txXfrm>
        <a:off x="1446893" y="661954"/>
        <a:ext cx="2165745" cy="747766"/>
      </dsp:txXfrm>
    </dsp:sp>
    <dsp:sp modelId="{FC64CDAF-170A-4F8B-94C9-F3E4AE0F05F1}">
      <dsp:nvSpPr>
        <dsp:cNvPr id="0" name=""/>
        <dsp:cNvSpPr/>
      </dsp:nvSpPr>
      <dsp:spPr>
        <a:xfrm>
          <a:off x="3835740" y="621502"/>
          <a:ext cx="2246649" cy="828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>
              <a:latin typeface="方正小标宋简体" pitchFamily="2" charset="-122"/>
              <a:ea typeface="方正小标宋简体" pitchFamily="2" charset="-122"/>
            </a:rPr>
            <a:t>强制性产品认证</a:t>
          </a:r>
          <a:endParaRPr lang="en-US" altLang="zh-CN" sz="1300" kern="1200" dirty="0">
            <a:latin typeface="方正小标宋简体" pitchFamily="2" charset="-122"/>
            <a:ea typeface="方正小标宋简体" pitchFamily="2" charset="-122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>
              <a:latin typeface="方正小标宋简体" pitchFamily="2" charset="-122"/>
              <a:ea typeface="方正小标宋简体" pitchFamily="2" charset="-122"/>
            </a:rPr>
            <a:t>（国际通行方式）</a:t>
          </a:r>
        </a:p>
      </dsp:txBody>
      <dsp:txXfrm>
        <a:off x="3876192" y="661954"/>
        <a:ext cx="2165745" cy="747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19F5E945-9B67-4BF2-A820-7C6BF872D5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5220F5E-2E51-411B-B8D5-A8F81A4D176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238770E8-351B-4A6C-B153-FEDCD5EE879B}" type="datetimeFigureOut">
              <a:rPr lang="zh-CN" altLang="en-US"/>
              <a:pPr>
                <a:defRPr/>
              </a:pPr>
              <a:t>2019/3/5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A19A3FBA-D511-41A5-B744-39644053EB0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1CD1A97E-1C27-46F3-8E25-A17DB049A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09A3F3A-A275-4F7B-81CE-526BF7AB15C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191248F-EDF7-4724-9259-4E9F8DA439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62069BC-1795-4D0A-AEDD-3EADE059DC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>
            <a:extLst>
              <a:ext uri="{FF2B5EF4-FFF2-40B4-BE49-F238E27FC236}">
                <a16:creationId xmlns:a16="http://schemas.microsoft.com/office/drawing/2014/main" id="{43D581E2-4421-4CBE-94F5-9699DC6E83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>
            <a:extLst>
              <a:ext uri="{FF2B5EF4-FFF2-40B4-BE49-F238E27FC236}">
                <a16:creationId xmlns:a16="http://schemas.microsoft.com/office/drawing/2014/main" id="{7F37D697-8F5E-49CA-8AFE-5FE4D57EB8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268" name="灯片编号占位符 3">
            <a:extLst>
              <a:ext uri="{FF2B5EF4-FFF2-40B4-BE49-F238E27FC236}">
                <a16:creationId xmlns:a16="http://schemas.microsoft.com/office/drawing/2014/main" id="{448DD52E-7743-4E59-A847-03A42E7AF3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5FDF8B1-D19B-4859-A0C6-5FDF0FEA88F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>
            <a:extLst>
              <a:ext uri="{FF2B5EF4-FFF2-40B4-BE49-F238E27FC236}">
                <a16:creationId xmlns:a16="http://schemas.microsoft.com/office/drawing/2014/main" id="{A2AA9717-8DE1-427E-9350-51604AACEA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备注占位符 2">
            <a:extLst>
              <a:ext uri="{FF2B5EF4-FFF2-40B4-BE49-F238E27FC236}">
                <a16:creationId xmlns:a16="http://schemas.microsoft.com/office/drawing/2014/main" id="{B5736962-CCCC-4695-A10C-C8FFCE9AB9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3316" name="灯片编号占位符 3">
            <a:extLst>
              <a:ext uri="{FF2B5EF4-FFF2-40B4-BE49-F238E27FC236}">
                <a16:creationId xmlns:a16="http://schemas.microsoft.com/office/drawing/2014/main" id="{1B62575E-AC25-4076-AA79-08C252C993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75CE66B-2153-48C0-8CC1-292222146625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>
            <a:extLst>
              <a:ext uri="{FF2B5EF4-FFF2-40B4-BE49-F238E27FC236}">
                <a16:creationId xmlns:a16="http://schemas.microsoft.com/office/drawing/2014/main" id="{17853B61-AAAE-4192-9A37-8D38E95946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>
            <a:extLst>
              <a:ext uri="{FF2B5EF4-FFF2-40B4-BE49-F238E27FC236}">
                <a16:creationId xmlns:a16="http://schemas.microsoft.com/office/drawing/2014/main" id="{3A7A0D35-54A1-4767-A7D4-ECD6028252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5364" name="灯片编号占位符 3">
            <a:extLst>
              <a:ext uri="{FF2B5EF4-FFF2-40B4-BE49-F238E27FC236}">
                <a16:creationId xmlns:a16="http://schemas.microsoft.com/office/drawing/2014/main" id="{3EFD2988-43B2-40E4-9786-255F356A83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2CA14D9-DD80-4FA4-91FA-B5F84B47A678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>
            <a:extLst>
              <a:ext uri="{FF2B5EF4-FFF2-40B4-BE49-F238E27FC236}">
                <a16:creationId xmlns:a16="http://schemas.microsoft.com/office/drawing/2014/main" id="{FE798790-55D8-406B-A0F0-AE05B0E469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>
            <a:extLst>
              <a:ext uri="{FF2B5EF4-FFF2-40B4-BE49-F238E27FC236}">
                <a16:creationId xmlns:a16="http://schemas.microsoft.com/office/drawing/2014/main" id="{8F4F2A84-7651-4FF7-B35E-5DDC0C82E4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7412" name="灯片编号占位符 3">
            <a:extLst>
              <a:ext uri="{FF2B5EF4-FFF2-40B4-BE49-F238E27FC236}">
                <a16:creationId xmlns:a16="http://schemas.microsoft.com/office/drawing/2014/main" id="{7C6F7720-2EBD-4611-B0A1-79244E8D5D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196FEE3-354E-4B6A-A074-7376AE5DFEA4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2700A0-40AA-4FAD-90E3-13124C05E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D3DB4-6545-4740-BFF7-6DD30EBFA1D3}" type="datetimeFigureOut">
              <a:rPr lang="zh-CN" altLang="en-US"/>
              <a:pPr>
                <a:defRPr/>
              </a:pPr>
              <a:t>2019/3/5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666CC3-5131-45D5-9DF3-935D8A5C7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7B5909-9A6D-40D5-AAFC-1F39B547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A83A8-AE26-4292-86B6-B91568F8785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89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AF9B73-D57D-4C6C-A2F5-739201248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28D33-7D17-43D3-A512-5457ABCD1C55}" type="datetimeFigureOut">
              <a:rPr lang="zh-CN" altLang="en-US"/>
              <a:pPr>
                <a:defRPr/>
              </a:pPr>
              <a:t>2019/3/5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408A05-0CB2-4A69-9261-4DAC757D9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10063D-41A2-4EF4-8B41-4B1C8035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5A1D3-430C-499A-ACAD-D415012B7E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13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F57B8B3E-8E11-4B70-B08E-BBFFD35490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E2CC4B0-A5B0-4A33-AB87-71D036D4F7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C1AE1C-ECA5-4A1E-8BE8-639043B78F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0B6333B-0359-4CFB-B004-B4E2BBB43D2D}" type="datetimeFigureOut">
              <a:rPr lang="zh-CN" altLang="en-US"/>
              <a:pPr>
                <a:defRPr/>
              </a:pPr>
              <a:t>2019/3/5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1EF3EB-69E7-4678-8262-A4330BC601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60EA38-9C7D-4C4F-AB67-5125F3841E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3E4679-07F5-4956-A9FE-DACE025C00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1031" name="Picture 2" descr="C:\Users\liuzhiwei\Desktop\FDWG{OB[4K[`4L8QFC[9@RV.png">
            <a:extLst>
              <a:ext uri="{FF2B5EF4-FFF2-40B4-BE49-F238E27FC236}">
                <a16:creationId xmlns:a16="http://schemas.microsoft.com/office/drawing/2014/main" id="{2EFC85B5-F4B9-4165-980D-3A65CF9EB1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67564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3" descr="F:\认监委矢量图\标识基本要素快捷应用图\01-基本标志.jpg">
            <a:extLst>
              <a:ext uri="{FF2B5EF4-FFF2-40B4-BE49-F238E27FC236}">
                <a16:creationId xmlns:a16="http://schemas.microsoft.com/office/drawing/2014/main" id="{16420415-4B1B-4E9E-92BA-B5BCBD962C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76250"/>
            <a:ext cx="8636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>
            <a:extLst>
              <a:ext uri="{FF2B5EF4-FFF2-40B4-BE49-F238E27FC236}">
                <a16:creationId xmlns:a16="http://schemas.microsoft.com/office/drawing/2014/main" id="{16589942-54C6-46C3-934C-907C0D07E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90788"/>
            <a:ext cx="8062913" cy="1658937"/>
          </a:xfrm>
        </p:spPr>
        <p:txBody>
          <a:bodyPr/>
          <a:lstStyle/>
          <a:p>
            <a:pPr eaLnBrk="1" hangingPunct="1"/>
            <a:r>
              <a:rPr lang="zh-CN" altLang="en-US" sz="4000" b="1">
                <a:solidFill>
                  <a:srgbClr val="984807"/>
                </a:solidFill>
                <a:latin typeface="楷体_GB2312" pitchFamily="49" charset="-122"/>
                <a:ea typeface="楷体_GB2312" pitchFamily="49" charset="-122"/>
              </a:rPr>
              <a:t>强制性产品认证制度</a:t>
            </a:r>
            <a:br>
              <a:rPr lang="en-US" altLang="zh-CN" sz="4000" b="1">
                <a:solidFill>
                  <a:srgbClr val="984807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4000" b="1">
                <a:solidFill>
                  <a:srgbClr val="984807"/>
                </a:solidFill>
                <a:latin typeface="楷体_GB2312" pitchFamily="49" charset="-122"/>
                <a:ea typeface="楷体_GB2312" pitchFamily="49" charset="-122"/>
              </a:rPr>
              <a:t>改革情况通报</a:t>
            </a:r>
            <a:br>
              <a:rPr lang="en-US" altLang="zh-CN" sz="4800" b="1">
                <a:solidFill>
                  <a:srgbClr val="984807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en-US" altLang="zh-CN" sz="3600" b="1">
                <a:solidFill>
                  <a:srgbClr val="984807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Introduction to</a:t>
            </a:r>
            <a:r>
              <a:rPr lang="zh-CN" altLang="en-US" sz="3600" b="1">
                <a:solidFill>
                  <a:srgbClr val="984807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984807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the Latest Development of the Reform of the China Compulsory Certification System</a:t>
            </a:r>
            <a:endParaRPr lang="zh-CN" altLang="en-US" sz="3600" b="1">
              <a:solidFill>
                <a:srgbClr val="984807"/>
              </a:solidFill>
              <a:latin typeface="Times New Roman" panose="02020603050405020304" pitchFamily="18" charset="0"/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8216140-7A12-43FC-A72A-1C2280753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157788"/>
            <a:ext cx="6400800" cy="1871662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altLang="zh-CN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Certification, SAMR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altLang="zh-CN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Mar. 2019</a:t>
            </a:r>
            <a:endParaRPr lang="zh-CN" altLang="en-US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187B4CB-A3A1-49BB-A5FD-5CB463138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205038"/>
            <a:ext cx="8178800" cy="3940175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>
              <a:lnSpc>
                <a:spcPct val="150000"/>
              </a:lnSpc>
            </a:pPr>
            <a:r>
              <a:rPr lang="ko-KR" altLang="en-US" sz="2000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即将实施CCC管理：To</a:t>
            </a:r>
            <a:r>
              <a:rPr lang="nl-BE" altLang="ko-KR" sz="2000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-be-</a:t>
            </a:r>
            <a:r>
              <a:rPr lang="ko-KR" altLang="en-US" sz="2000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implement</a:t>
            </a:r>
            <a:r>
              <a:rPr lang="nl-BE" altLang="ko-KR" sz="2000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ed</a:t>
            </a:r>
            <a:r>
              <a:rPr lang="ko-KR" altLang="en-US" sz="2000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 CCC management</a:t>
            </a:r>
          </a:p>
          <a:p>
            <a:pPr eaLnBrk="1">
              <a:lnSpc>
                <a:spcPct val="150000"/>
              </a:lnSpc>
            </a:pPr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500L以上家用冰箱冷柜 household refrigerator and freezer</a:t>
            </a:r>
            <a:r>
              <a:rPr lang="en-US" altLang="ko-KR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over 500L</a:t>
            </a:r>
            <a:endParaRPr lang="ko-KR" altLang="en-US" sz="2000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eaLnBrk="1">
              <a:lnSpc>
                <a:spcPct val="150000"/>
              </a:lnSpc>
            </a:pPr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燃气器具（家用燃气灶、家用燃气快速热水器、燃气采暖炉）</a:t>
            </a:r>
          </a:p>
          <a:p>
            <a:pPr algn="just" eaLnBrk="1"/>
            <a:r>
              <a:rPr lang="ko-KR" altLang="en-US" sz="2000">
                <a:solidFill>
                  <a:srgbClr val="000000"/>
                </a:solidFill>
                <a:latin typeface="Roboto" charset="0"/>
              </a:rPr>
              <a:t>    </a:t>
            </a:r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 Gas appliances (domestic gas stoves, domestic gas</a:t>
            </a:r>
            <a:r>
              <a:rPr lang="nl-BE" altLang="ko-KR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-feuled </a:t>
            </a:r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water </a:t>
            </a:r>
            <a:r>
              <a:rPr lang="nl-BE" altLang="ko-KR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boiler</a:t>
            </a:r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, gas heating)</a:t>
            </a:r>
          </a:p>
          <a:p>
            <a:pPr eaLnBrk="1">
              <a:lnSpc>
                <a:spcPct val="150000"/>
              </a:lnSpc>
            </a:pPr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防爆电器</a:t>
            </a:r>
          </a:p>
          <a:p>
            <a:pPr eaLnBrk="1">
              <a:lnSpc>
                <a:spcPct val="150000"/>
              </a:lnSpc>
            </a:pPr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explosion-proof electric apparatus</a:t>
            </a:r>
          </a:p>
          <a:p>
            <a:pPr eaLnBrk="1">
              <a:lnSpc>
                <a:spcPct val="150000"/>
              </a:lnSpc>
            </a:pPr>
            <a:r>
              <a:rPr lang="zh-CN" altLang="en-US" sz="2000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已完成</a:t>
            </a:r>
            <a:r>
              <a:rPr lang="ko-KR" altLang="en-US" sz="2000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WTO通报 </a:t>
            </a:r>
            <a:r>
              <a:rPr lang="en-US" altLang="ko-KR" sz="2000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have been notified </a:t>
            </a:r>
            <a:r>
              <a:rPr lang="ko-KR" altLang="en-US" sz="2000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to WTO</a:t>
            </a:r>
            <a:endParaRPr lang="ko-KR" altLang="en-US">
              <a:solidFill>
                <a:srgbClr val="FF0000"/>
              </a:solidFill>
              <a:latin typeface="方正楷体简体" pitchFamily="65" charset="-122"/>
              <a:ea typeface="方正楷体简体" pitchFamily="65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>
            <a:extLst>
              <a:ext uri="{FF2B5EF4-FFF2-40B4-BE49-F238E27FC236}">
                <a16:creationId xmlns:a16="http://schemas.microsoft.com/office/drawing/2014/main" id="{EA3C4030-B3D7-4CEB-9E06-D80438DFC8BA}"/>
              </a:ext>
            </a:extLst>
          </p:cNvPr>
          <p:cNvSpPr txBox="1">
            <a:spLocks/>
          </p:cNvSpPr>
          <p:nvPr/>
        </p:nvSpPr>
        <p:spPr bwMode="auto">
          <a:xfrm>
            <a:off x="192088" y="2205038"/>
            <a:ext cx="8843962" cy="446405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endParaRPr lang="ko-KR" altLang="en-US" sz="800" b="1">
              <a:solidFill>
                <a:srgbClr val="FF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进一步精简优化目录。Further streamline and optimize catalog</a:t>
            </a:r>
          </a:p>
          <a:p>
            <a:endParaRPr lang="ko-KR" altLang="en-US" sz="2000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扩大自我声明实施范围。</a:t>
            </a:r>
            <a:r>
              <a:rPr lang="nl-BE" altLang="ko-KR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Extend </a:t>
            </a:r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the scope of self-declaration implementation</a:t>
            </a:r>
          </a:p>
          <a:p>
            <a:endParaRPr lang="ko-KR" altLang="en-US" sz="2000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优化认证实施程序，减少认证单元和证书数量。Optimize </a:t>
            </a:r>
            <a:r>
              <a:rPr lang="nl-BE" altLang="ko-KR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the </a:t>
            </a:r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certification procedures, reduce certification units and </a:t>
            </a:r>
            <a:r>
              <a:rPr lang="nl-BE" altLang="ko-KR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the </a:t>
            </a:r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number</a:t>
            </a:r>
            <a:r>
              <a:rPr lang="en-US" altLang="ko-KR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of certificates</a:t>
            </a:r>
            <a:endParaRPr lang="ko-KR" altLang="en-US" sz="2000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endParaRPr lang="ko-KR" altLang="en-US" sz="2000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共享质量信息，对接全国信用平台。Share information</a:t>
            </a:r>
            <a:r>
              <a:rPr lang="en-US" altLang="ko-KR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on </a:t>
            </a:r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quality, connect to </a:t>
            </a:r>
            <a:r>
              <a:rPr lang="nl-BE" altLang="ko-KR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the </a:t>
            </a:r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national credit platform</a:t>
            </a:r>
          </a:p>
          <a:p>
            <a:endParaRPr lang="ko-KR" altLang="en-US" sz="2000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强化国际合作互认。Strengthen international cooperation </a:t>
            </a:r>
            <a:r>
              <a:rPr lang="nl-BE" altLang="ko-KR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on reciprocal </a:t>
            </a:r>
            <a:r>
              <a:rPr lang="ko-KR" altLang="en-US" sz="20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recognition</a:t>
            </a:r>
          </a:p>
          <a:p>
            <a:endParaRPr lang="ko-KR" altLang="en-US" sz="2000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ko-KR" altLang="en-US" sz="2000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>
              <a:lnSpc>
                <a:spcPct val="170000"/>
              </a:lnSpc>
            </a:pPr>
            <a:endParaRPr lang="ko-KR" altLang="en-US" sz="20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endParaRPr lang="ko-KR" altLang="en-US" sz="28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endParaRPr lang="ko-KR" altLang="en-US" sz="800" b="1">
              <a:solidFill>
                <a:srgbClr val="000000"/>
              </a:solidFill>
            </a:endParaRPr>
          </a:p>
        </p:txBody>
      </p:sp>
      <p:sp>
        <p:nvSpPr>
          <p:cNvPr id="16387" name="标题 1">
            <a:extLst>
              <a:ext uri="{FF2B5EF4-FFF2-40B4-BE49-F238E27FC236}">
                <a16:creationId xmlns:a16="http://schemas.microsoft.com/office/drawing/2014/main" id="{6DE061DE-FE45-44AA-8C07-40290B61F831}"/>
              </a:ext>
            </a:extLst>
          </p:cNvPr>
          <p:cNvSpPr txBox="1">
            <a:spLocks/>
          </p:cNvSpPr>
          <p:nvPr/>
        </p:nvSpPr>
        <p:spPr bwMode="auto">
          <a:xfrm>
            <a:off x="307975" y="1168400"/>
            <a:ext cx="8231188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>
              <a:spcBef>
                <a:spcPct val="0"/>
              </a:spcBef>
              <a:buFontTx/>
              <a:buNone/>
            </a:pPr>
            <a:r>
              <a:rPr lang="ko-KR" altLang="en-US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后续改革调整措施</a:t>
            </a:r>
          </a:p>
          <a:p>
            <a:pPr algn="ctr" eaLnBrk="1">
              <a:spcBef>
                <a:spcPct val="0"/>
              </a:spcBef>
              <a:buFontTx/>
              <a:buNone/>
            </a:pPr>
            <a:r>
              <a:rPr lang="ko-KR" altLang="en-US" sz="2000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Follow-up reform and adjustment measures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34D9E2-84F3-4B26-8900-DFD7207B32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z="5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zh-CN" altLang="en-US" sz="5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zh-CN" altLang="en-US" sz="5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！</a:t>
            </a:r>
          </a:p>
        </p:txBody>
      </p:sp>
      <p:sp>
        <p:nvSpPr>
          <p:cNvPr id="18435" name="副标题 2">
            <a:extLst>
              <a:ext uri="{FF2B5EF4-FFF2-40B4-BE49-F238E27FC236}">
                <a16:creationId xmlns:a16="http://schemas.microsoft.com/office/drawing/2014/main" id="{E528FEB3-1234-400F-BC3A-2ADD439CA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225550"/>
          </a:xfrm>
        </p:spPr>
        <p:txBody>
          <a:bodyPr/>
          <a:lstStyle/>
          <a:p>
            <a:r>
              <a:rPr lang="en-US" altLang="zh-CN" sz="4000" b="1">
                <a:solidFill>
                  <a:srgbClr val="00B050"/>
                </a:solidFill>
                <a:latin typeface="Times New Roman" panose="02020603050405020304" pitchFamily="18" charset="0"/>
              </a:rPr>
              <a:t>haox@cnca.gov.cn</a:t>
            </a:r>
          </a:p>
          <a:p>
            <a:r>
              <a:rPr lang="en-US" altLang="zh-CN" sz="4000" b="1">
                <a:solidFill>
                  <a:srgbClr val="00B050"/>
                </a:solidFill>
                <a:latin typeface="Times New Roman" panose="02020603050405020304" pitchFamily="18" charset="0"/>
              </a:rPr>
              <a:t>(86)10-82262717</a:t>
            </a:r>
            <a:endParaRPr lang="zh-CN" altLang="en-US" sz="4000" b="1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>
            <a:extLst>
              <a:ext uri="{FF2B5EF4-FFF2-40B4-BE49-F238E27FC236}">
                <a16:creationId xmlns:a16="http://schemas.microsoft.com/office/drawing/2014/main" id="{127E2604-EE68-4189-8079-F6185F494B29}"/>
              </a:ext>
            </a:extLst>
          </p:cNvPr>
          <p:cNvSpPr txBox="1">
            <a:spLocks/>
          </p:cNvSpPr>
          <p:nvPr/>
        </p:nvSpPr>
        <p:spPr bwMode="auto">
          <a:xfrm>
            <a:off x="727075" y="2463800"/>
            <a:ext cx="7302500" cy="4125913"/>
          </a:xfrm>
          <a:prstGeom prst="rect">
            <a:avLst/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>
              <a:lnSpc>
                <a:spcPct val="90000"/>
              </a:lnSpc>
              <a:spcBef>
                <a:spcPts val="400"/>
              </a:spcBef>
            </a:pPr>
            <a:r>
              <a:rPr lang="ko-KR" altLang="en-US">
                <a:solidFill>
                  <a:srgbClr val="FF9900"/>
                </a:solidFill>
                <a:latin typeface="方正楷体简体" pitchFamily="65" charset="-122"/>
                <a:ea typeface="方正楷体简体" pitchFamily="65" charset="-122"/>
              </a:rPr>
              <a:t>目录catalog</a:t>
            </a:r>
          </a:p>
          <a:p>
            <a:pPr eaLnBrk="1">
              <a:lnSpc>
                <a:spcPct val="90000"/>
              </a:lnSpc>
              <a:spcBef>
                <a:spcPts val="400"/>
              </a:spcBef>
            </a:pP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19类1</a:t>
            </a:r>
            <a:r>
              <a:rPr lang="en-US" altLang="zh-CN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30</a:t>
            </a: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种        19 categories, 1</a:t>
            </a:r>
            <a:r>
              <a:rPr lang="en-US" altLang="zh-CN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30</a:t>
            </a: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 </a:t>
            </a:r>
            <a:r>
              <a:rPr lang="nl-BE" altLang="ko-KR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types</a:t>
            </a:r>
            <a:endParaRPr lang="ko-KR" altLang="en-US">
              <a:solidFill>
                <a:srgbClr val="0D0D0D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eaLnBrk="1">
              <a:lnSpc>
                <a:spcPct val="90000"/>
              </a:lnSpc>
              <a:spcBef>
                <a:spcPts val="400"/>
              </a:spcBef>
            </a:pPr>
            <a:r>
              <a:rPr lang="ko-KR" altLang="en-US">
                <a:solidFill>
                  <a:srgbClr val="FF9900"/>
                </a:solidFill>
                <a:latin typeface="方正楷体简体" pitchFamily="65" charset="-122"/>
                <a:ea typeface="方正楷体简体" pitchFamily="65" charset="-122"/>
              </a:rPr>
              <a:t>机构 organization</a:t>
            </a:r>
          </a:p>
          <a:p>
            <a:pPr eaLnBrk="1">
              <a:lnSpc>
                <a:spcPct val="90000"/>
              </a:lnSpc>
              <a:spcBef>
                <a:spcPts val="400"/>
              </a:spcBef>
            </a:pP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指定认证机构26家，指定实验室215家 </a:t>
            </a:r>
          </a:p>
          <a:p>
            <a:pPr eaLnBrk="1">
              <a:lnSpc>
                <a:spcPct val="90000"/>
              </a:lnSpc>
              <a:spcBef>
                <a:spcPts val="400"/>
              </a:spcBef>
            </a:pP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26 designated certification bodies, and 215 designated laboratories</a:t>
            </a:r>
          </a:p>
          <a:p>
            <a:pPr eaLnBrk="1">
              <a:lnSpc>
                <a:spcPct val="90000"/>
              </a:lnSpc>
              <a:spcBef>
                <a:spcPts val="400"/>
              </a:spcBef>
            </a:pPr>
            <a:r>
              <a:rPr lang="ko-KR" altLang="en-US">
                <a:solidFill>
                  <a:srgbClr val="FF9900"/>
                </a:solidFill>
                <a:latin typeface="方正楷体简体" pitchFamily="65" charset="-122"/>
                <a:ea typeface="方正楷体简体" pitchFamily="65" charset="-122"/>
              </a:rPr>
              <a:t>规则 rule</a:t>
            </a:r>
          </a:p>
          <a:p>
            <a:pPr eaLnBrk="1">
              <a:lnSpc>
                <a:spcPct val="90000"/>
              </a:lnSpc>
              <a:spcBef>
                <a:spcPts val="400"/>
              </a:spcBef>
            </a:pP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认证通则7份，产品规则47份 </a:t>
            </a:r>
          </a:p>
          <a:p>
            <a:pPr eaLnBrk="1">
              <a:lnSpc>
                <a:spcPct val="90000"/>
              </a:lnSpc>
              <a:spcBef>
                <a:spcPts val="400"/>
              </a:spcBef>
            </a:pP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7 general rules of certification, 47 product rules</a:t>
            </a:r>
          </a:p>
          <a:p>
            <a:pPr eaLnBrk="1">
              <a:lnSpc>
                <a:spcPct val="90000"/>
              </a:lnSpc>
              <a:spcBef>
                <a:spcPts val="400"/>
              </a:spcBef>
            </a:pPr>
            <a:r>
              <a:rPr lang="ko-KR" altLang="en-US">
                <a:solidFill>
                  <a:srgbClr val="FF9900"/>
                </a:solidFill>
                <a:latin typeface="方正楷体简体" pitchFamily="65" charset="-122"/>
                <a:ea typeface="方正楷体简体" pitchFamily="65" charset="-122"/>
              </a:rPr>
              <a:t>证书和企业 certificates and enterprises</a:t>
            </a:r>
          </a:p>
          <a:p>
            <a:pPr eaLnBrk="1">
              <a:lnSpc>
                <a:spcPct val="90000"/>
              </a:lnSpc>
              <a:spcBef>
                <a:spcPts val="400"/>
              </a:spcBef>
            </a:pP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截至</a:t>
            </a:r>
            <a:r>
              <a:rPr lang="en-US" altLang="zh-CN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1</a:t>
            </a: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月底，有效证书6</a:t>
            </a:r>
            <a:r>
              <a:rPr lang="en-US" altLang="ko-KR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51223</a:t>
            </a: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，企业 7</a:t>
            </a:r>
            <a:r>
              <a:rPr lang="en-US" altLang="ko-KR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4254</a:t>
            </a: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 ;</a:t>
            </a:r>
          </a:p>
          <a:p>
            <a:pPr eaLnBrk="1">
              <a:lnSpc>
                <a:spcPct val="90000"/>
              </a:lnSpc>
              <a:spcBef>
                <a:spcPts val="400"/>
              </a:spcBef>
            </a:pP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其中，国外有效证书40</a:t>
            </a:r>
            <a:r>
              <a:rPr lang="en-US" altLang="ko-KR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271</a:t>
            </a: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，企业 5</a:t>
            </a:r>
            <a:r>
              <a:rPr lang="en-US" altLang="ko-KR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277</a:t>
            </a: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。</a:t>
            </a:r>
          </a:p>
          <a:p>
            <a:pPr eaLnBrk="1">
              <a:lnSpc>
                <a:spcPct val="90000"/>
              </a:lnSpc>
              <a:spcBef>
                <a:spcPts val="400"/>
              </a:spcBef>
            </a:pP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Up to the end of </a:t>
            </a:r>
            <a:r>
              <a:rPr lang="en-US" altLang="zh-CN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January</a:t>
            </a: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, there are 6</a:t>
            </a:r>
            <a:r>
              <a:rPr lang="en-US" altLang="zh-CN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51</a:t>
            </a:r>
            <a:r>
              <a:rPr lang="nl-BE" altLang="ko-KR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,</a:t>
            </a:r>
            <a:r>
              <a:rPr lang="en-US" altLang="zh-CN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22</a:t>
            </a: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3 valid certificates</a:t>
            </a:r>
            <a:r>
              <a:rPr lang="en-US" altLang="ko-KR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 </a:t>
            </a:r>
            <a:r>
              <a:rPr lang="nl-BE" altLang="ko-KR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from </a:t>
            </a: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7</a:t>
            </a:r>
            <a:r>
              <a:rPr lang="en-US" altLang="zh-CN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4</a:t>
            </a:r>
            <a:r>
              <a:rPr lang="nl-BE" altLang="ko-KR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,</a:t>
            </a:r>
            <a:r>
              <a:rPr lang="en-US" altLang="zh-CN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254</a:t>
            </a: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 enterprises, among which, 40</a:t>
            </a:r>
            <a:r>
              <a:rPr lang="nl-BE" altLang="ko-KR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,</a:t>
            </a:r>
            <a:r>
              <a:rPr lang="en-US" altLang="zh-CN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271</a:t>
            </a:r>
            <a:r>
              <a:rPr lang="en-US" altLang="ko-KR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 </a:t>
            </a: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certificates </a:t>
            </a:r>
            <a:r>
              <a:rPr lang="en-US" altLang="ko-KR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are</a:t>
            </a: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 valid </a:t>
            </a:r>
            <a:r>
              <a:rPr lang="nl-BE" altLang="ko-KR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foreign </a:t>
            </a: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certificates</a:t>
            </a:r>
            <a:r>
              <a:rPr lang="nl-BE" altLang="ko-KR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 from </a:t>
            </a: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5</a:t>
            </a:r>
            <a:r>
              <a:rPr lang="nl-BE" altLang="ko-KR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,</a:t>
            </a:r>
            <a:r>
              <a:rPr lang="en-US" altLang="zh-CN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277</a:t>
            </a:r>
            <a:r>
              <a:rPr lang="ko-KR" altLang="en-US">
                <a:solidFill>
                  <a:srgbClr val="0D0D0D"/>
                </a:solidFill>
                <a:latin typeface="方正楷体简体" pitchFamily="65" charset="-122"/>
                <a:ea typeface="方正楷体简体" pitchFamily="65" charset="-122"/>
              </a:rPr>
              <a:t> enterprises overseas.</a:t>
            </a:r>
          </a:p>
        </p:txBody>
      </p:sp>
      <p:sp>
        <p:nvSpPr>
          <p:cNvPr id="4099" name="标题 1">
            <a:extLst>
              <a:ext uri="{FF2B5EF4-FFF2-40B4-BE49-F238E27FC236}">
                <a16:creationId xmlns:a16="http://schemas.microsoft.com/office/drawing/2014/main" id="{6A5A8BC6-752A-4310-AD3C-E8A420497CAC}"/>
              </a:ext>
            </a:extLst>
          </p:cNvPr>
          <p:cNvSpPr txBox="1">
            <a:spLocks/>
          </p:cNvSpPr>
          <p:nvPr/>
        </p:nvSpPr>
        <p:spPr bwMode="auto">
          <a:xfrm>
            <a:off x="457200" y="14065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强制性产品认证实施概况</a:t>
            </a:r>
            <a:endParaRPr lang="en-US" altLang="zh-CN" b="1">
              <a:solidFill>
                <a:srgbClr val="0070C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Framework of CCC Implementation  </a:t>
            </a:r>
            <a:endParaRPr lang="zh-CN" altLang="en-US" b="1">
              <a:solidFill>
                <a:srgbClr val="0070C0"/>
              </a:solidFill>
              <a:latin typeface="方正楷体简体" pitchFamily="65" charset="-122"/>
              <a:ea typeface="方正楷体简体" pitchFamily="65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内容占位符 2">
            <a:extLst>
              <a:ext uri="{FF2B5EF4-FFF2-40B4-BE49-F238E27FC236}">
                <a16:creationId xmlns:a16="http://schemas.microsoft.com/office/drawing/2014/main" id="{8C520067-217E-4AA1-A1EA-792FE7737222}"/>
              </a:ext>
            </a:extLst>
          </p:cNvPr>
          <p:cNvSpPr txBox="1">
            <a:spLocks/>
          </p:cNvSpPr>
          <p:nvPr/>
        </p:nvSpPr>
        <p:spPr bwMode="auto">
          <a:xfrm>
            <a:off x="1331913" y="2997200"/>
            <a:ext cx="6624637" cy="30956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ko-KR" altLang="en-US" sz="28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精简优化目录 </a:t>
            </a:r>
            <a:endParaRPr lang="en-US" altLang="ko-KR" sz="28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r>
              <a:rPr lang="ko-KR" altLang="en-US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Streamlin</a:t>
            </a:r>
            <a:r>
              <a:rPr lang="nl-BE" altLang="ko-KR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ing</a:t>
            </a:r>
            <a:r>
              <a:rPr lang="ko-KR" altLang="en-US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 and optimiz</a:t>
            </a:r>
            <a:r>
              <a:rPr lang="nl-BE" altLang="ko-KR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ing the</a:t>
            </a:r>
            <a:r>
              <a:rPr lang="ko-KR" altLang="en-US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 </a:t>
            </a:r>
            <a:r>
              <a:rPr lang="en-US" altLang="zh-CN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C</a:t>
            </a:r>
            <a:r>
              <a:rPr lang="ko-KR" altLang="en-US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atalog</a:t>
            </a:r>
            <a:endParaRPr lang="ko-KR" altLang="en-US" sz="28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r>
              <a:rPr lang="ko-KR" altLang="en-US" sz="28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科学分类实施 </a:t>
            </a:r>
            <a:endParaRPr lang="en-US" altLang="ko-KR" sz="28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r>
              <a:rPr lang="en-US" altLang="ko-KR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I</a:t>
            </a:r>
            <a:r>
              <a:rPr lang="ko-KR" altLang="en-US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mplement</a:t>
            </a:r>
            <a:r>
              <a:rPr lang="nl-BE" altLang="ko-KR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ation by</a:t>
            </a:r>
            <a:r>
              <a:rPr lang="en-US" altLang="ko-KR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 </a:t>
            </a:r>
            <a:r>
              <a:rPr lang="ko-KR" altLang="en-US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Scien</a:t>
            </a:r>
            <a:r>
              <a:rPr lang="nl-BE" altLang="ko-KR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ce-based </a:t>
            </a:r>
            <a:r>
              <a:rPr lang="ko-KR" altLang="en-US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classif</a:t>
            </a:r>
            <a:r>
              <a:rPr lang="nl-BE" altLang="ko-KR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ication</a:t>
            </a:r>
            <a:endParaRPr lang="ko-KR" altLang="en-US" sz="24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r>
              <a:rPr lang="ko-KR" altLang="en-US" sz="28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简化流程程序 </a:t>
            </a:r>
            <a:endParaRPr lang="en-US" altLang="ko-KR" sz="28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r>
              <a:rPr lang="ko-KR" altLang="en-US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Simplif</a:t>
            </a:r>
            <a:r>
              <a:rPr lang="en-US" altLang="zh-CN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ication of </a:t>
            </a:r>
            <a:r>
              <a:rPr lang="ko-KR" altLang="en-US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 processes and procedures</a:t>
            </a:r>
            <a:endParaRPr lang="ko-KR" altLang="en-US" sz="2800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r>
              <a:rPr lang="ko-KR" altLang="en-US" sz="28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促进公平竞争 </a:t>
            </a:r>
            <a:r>
              <a:rPr lang="ko-KR" altLang="en-US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Promote fair competition</a:t>
            </a:r>
            <a:endParaRPr lang="ko-KR" altLang="en-US" sz="28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</p:txBody>
      </p:sp>
      <p:sp>
        <p:nvSpPr>
          <p:cNvPr id="5123" name="标题 1">
            <a:extLst>
              <a:ext uri="{FF2B5EF4-FFF2-40B4-BE49-F238E27FC236}">
                <a16:creationId xmlns:a16="http://schemas.microsoft.com/office/drawing/2014/main" id="{70D0B747-D982-4A68-B9B6-D0F619DEE01E}"/>
              </a:ext>
            </a:extLst>
          </p:cNvPr>
          <p:cNvSpPr txBox="1">
            <a:spLocks/>
          </p:cNvSpPr>
          <p:nvPr/>
        </p:nvSpPr>
        <p:spPr bwMode="auto">
          <a:xfrm>
            <a:off x="457200" y="15843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强制性产品认证改革主要举措</a:t>
            </a:r>
            <a:endParaRPr lang="en-US" altLang="zh-CN" b="1">
              <a:solidFill>
                <a:srgbClr val="0070C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Main Actions on CCC Reform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（</a:t>
            </a:r>
            <a:r>
              <a:rPr lang="en-US" altLang="zh-CN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2017.11-2019.2</a:t>
            </a:r>
            <a:r>
              <a:rPr lang="zh-CN" altLang="en-US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>
            <a:extLst>
              <a:ext uri="{FF2B5EF4-FFF2-40B4-BE49-F238E27FC236}">
                <a16:creationId xmlns:a16="http://schemas.microsoft.com/office/drawing/2014/main" id="{14CAAB2A-BA11-47E8-89F7-049F8444F0D1}"/>
              </a:ext>
            </a:extLst>
          </p:cNvPr>
          <p:cNvSpPr txBox="1">
            <a:spLocks/>
          </p:cNvSpPr>
          <p:nvPr/>
        </p:nvSpPr>
        <p:spPr bwMode="auto">
          <a:xfrm>
            <a:off x="457200" y="2708275"/>
            <a:ext cx="8229600" cy="381635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indent="2635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精简</a:t>
            </a:r>
            <a:r>
              <a:rPr lang="zh-CN" altLang="zh-CN" sz="28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优化目录</a:t>
            </a:r>
            <a:endParaRPr lang="en-US" altLang="zh-CN" sz="28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pPr eaLnBrk="1" hangingPunct="1"/>
            <a:endParaRPr lang="en-US" altLang="zh-CN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pPr marL="0" lvl="2"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原则：风险相对较低、数量较少、与普通消费者接触机会较少</a:t>
            </a:r>
            <a:endParaRPr lang="nl-BE" altLang="zh-CN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marL="0" lvl="2"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BE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Rule: comparative lower risks, less in quantity, less contacts with ordinary consumers</a:t>
            </a:r>
            <a:endParaRPr lang="zh-CN" altLang="en-US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marL="0" lvl="2"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altLang="zh-CN" b="1">
              <a:solidFill>
                <a:srgbClr val="FF99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marL="0" lvl="2"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zh-CN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电脑游戏机、学习机、摩托车发动机、汽车燃油箱</a:t>
            </a:r>
            <a:r>
              <a:rPr lang="zh-CN" altLang="en-US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、</a:t>
            </a:r>
            <a:r>
              <a:rPr lang="zh-CN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插头插座等</a:t>
            </a:r>
            <a:r>
              <a:rPr lang="en-US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31</a:t>
            </a:r>
            <a:r>
              <a:rPr lang="zh-CN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种</a:t>
            </a:r>
            <a:r>
              <a:rPr lang="zh-CN" altLang="zh-CN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调出</a:t>
            </a:r>
            <a:r>
              <a:rPr lang="en-US" altLang="zh-CN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CCC</a:t>
            </a:r>
            <a:r>
              <a:rPr lang="zh-CN" altLang="zh-CN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目录</a:t>
            </a:r>
            <a:r>
              <a:rPr lang="zh-CN" altLang="zh-CN">
                <a:latin typeface="方正楷体简体" pitchFamily="65" charset="-122"/>
                <a:ea typeface="方正楷体简体" pitchFamily="65" charset="-122"/>
              </a:rPr>
              <a:t>，涉及</a:t>
            </a:r>
            <a:r>
              <a:rPr lang="en-US" altLang="zh-CN">
                <a:latin typeface="方正楷体简体" pitchFamily="65" charset="-122"/>
                <a:ea typeface="方正楷体简体" pitchFamily="65" charset="-122"/>
              </a:rPr>
              <a:t>CCC</a:t>
            </a:r>
            <a:r>
              <a:rPr lang="zh-CN" altLang="zh-CN">
                <a:latin typeface="方正楷体简体" pitchFamily="65" charset="-122"/>
                <a:ea typeface="方正楷体简体" pitchFamily="65" charset="-122"/>
              </a:rPr>
              <a:t>证书约</a:t>
            </a:r>
            <a:r>
              <a:rPr lang="en-US" altLang="zh-CN">
                <a:latin typeface="方正楷体简体" pitchFamily="65" charset="-122"/>
                <a:ea typeface="方正楷体简体" pitchFamily="65" charset="-122"/>
              </a:rPr>
              <a:t>10000</a:t>
            </a:r>
            <a:r>
              <a:rPr lang="zh-CN" altLang="zh-CN">
                <a:latin typeface="方正楷体简体" pitchFamily="65" charset="-122"/>
                <a:ea typeface="方正楷体简体" pitchFamily="65" charset="-122"/>
              </a:rPr>
              <a:t>张</a:t>
            </a:r>
            <a:r>
              <a:rPr lang="zh-CN" altLang="zh-CN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。</a:t>
            </a:r>
            <a:endParaRPr lang="nl-BE" altLang="zh-CN">
              <a:solidFill>
                <a:srgbClr val="FF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marL="0" lvl="2"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BE" altLang="zh-CN">
                <a:latin typeface="方正楷体简体" pitchFamily="65" charset="-122"/>
                <a:ea typeface="方正楷体简体" pitchFamily="65" charset="-122"/>
              </a:rPr>
              <a:t>31 types of products including computer games, learning machines, motorcycle engines, auto feul tanks are excluded from the former catalogue. Almost 10</a:t>
            </a:r>
            <a:r>
              <a:rPr lang="en-US" altLang="zh-CN">
                <a:latin typeface="方正楷体简体" pitchFamily="65" charset="-122"/>
                <a:ea typeface="方正楷体简体" pitchFamily="65" charset="-122"/>
              </a:rPr>
              <a:t>,</a:t>
            </a:r>
            <a:r>
              <a:rPr lang="nl-BE" altLang="zh-CN">
                <a:latin typeface="方正楷体简体" pitchFamily="65" charset="-122"/>
                <a:ea typeface="方正楷体简体" pitchFamily="65" charset="-122"/>
              </a:rPr>
              <a:t>000 CCC certificates are affected</a:t>
            </a:r>
            <a:r>
              <a:rPr lang="nl-BE" altLang="zh-CN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.</a:t>
            </a:r>
            <a:endParaRPr lang="en-US" altLang="zh-CN">
              <a:solidFill>
                <a:srgbClr val="FF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marL="0" lvl="2"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altLang="zh-CN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marL="0" lvl="2"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zh-CN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市场监管总局、认监委</a:t>
            </a:r>
            <a:r>
              <a:rPr lang="en-US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2018</a:t>
            </a:r>
            <a:r>
              <a:rPr lang="zh-CN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年第</a:t>
            </a:r>
            <a:r>
              <a:rPr lang="en-US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11</a:t>
            </a:r>
            <a:r>
              <a:rPr lang="zh-CN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号</a:t>
            </a:r>
            <a:r>
              <a:rPr lang="zh-CN" altLang="en-US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公告、第</a:t>
            </a:r>
            <a:r>
              <a:rPr lang="en-US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29</a:t>
            </a:r>
            <a:r>
              <a:rPr lang="zh-CN" altLang="en-US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号公告。</a:t>
            </a:r>
            <a:endParaRPr lang="nl-BE" altLang="zh-CN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marL="0" lvl="2"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BE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The 11th and the 29th Announcement of 2018 issued by SAMR and CNCA </a:t>
            </a:r>
            <a:endParaRPr lang="en-US" altLang="zh-CN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marL="0" lvl="2"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zh-CN" altLang="zh-CN" sz="2000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eaLnBrk="1" hangingPunct="1"/>
            <a:endParaRPr lang="en-US" altLang="zh-CN" sz="28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pPr eaLnBrk="1" hangingPunct="1"/>
            <a:endParaRPr lang="en-US" altLang="zh-CN" sz="28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pPr eaLnBrk="1" hangingPunct="1"/>
            <a:endParaRPr lang="en-US" altLang="zh-CN" sz="28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pPr eaLnBrk="1" hangingPunct="1"/>
            <a:endParaRPr lang="en-US" altLang="zh-CN" sz="28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</p:txBody>
      </p:sp>
      <p:sp>
        <p:nvSpPr>
          <p:cNvPr id="6147" name="标题 1">
            <a:extLst>
              <a:ext uri="{FF2B5EF4-FFF2-40B4-BE49-F238E27FC236}">
                <a16:creationId xmlns:a16="http://schemas.microsoft.com/office/drawing/2014/main" id="{E86CF6FB-2F18-4C9D-AFED-7130B9AE89D6}"/>
              </a:ext>
            </a:extLst>
          </p:cNvPr>
          <p:cNvSpPr txBox="1">
            <a:spLocks/>
          </p:cNvSpPr>
          <p:nvPr/>
        </p:nvSpPr>
        <p:spPr bwMode="auto">
          <a:xfrm>
            <a:off x="457200" y="1341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强制性产品认证改革主要举措</a:t>
            </a:r>
            <a:endParaRPr lang="en-US" altLang="zh-CN" b="1">
              <a:solidFill>
                <a:srgbClr val="0070C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Main Actions on CCC Reform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（</a:t>
            </a:r>
            <a:r>
              <a:rPr lang="en-US" altLang="zh-CN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2017.11-2019.2</a:t>
            </a:r>
            <a:r>
              <a:rPr lang="zh-CN" altLang="en-US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>
            <a:extLst>
              <a:ext uri="{FF2B5EF4-FFF2-40B4-BE49-F238E27FC236}">
                <a16:creationId xmlns:a16="http://schemas.microsoft.com/office/drawing/2014/main" id="{01FC08B4-B394-4794-B341-0181B07902F8}"/>
              </a:ext>
            </a:extLst>
          </p:cNvPr>
          <p:cNvSpPr txBox="1">
            <a:spLocks/>
          </p:cNvSpPr>
          <p:nvPr/>
        </p:nvSpPr>
        <p:spPr bwMode="auto">
          <a:xfrm>
            <a:off x="192088" y="2197100"/>
            <a:ext cx="8756650" cy="4510088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lang="ko-KR" altLang="en-US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科学分类实施 implement</a:t>
            </a:r>
            <a:r>
              <a:rPr lang="nl-BE" altLang="ko-KR" sz="24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ation by a science-based classification</a:t>
            </a:r>
            <a:endParaRPr lang="ko-KR" altLang="en-US" sz="800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>
              <a:lnSpc>
                <a:spcPct val="150000"/>
              </a:lnSpc>
            </a:pPr>
            <a:r>
              <a:rPr lang="ko-KR" altLang="en-US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实施方式细分为三种 </a:t>
            </a:r>
            <a:r>
              <a:rPr lang="nl-BE" altLang="ko-KR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3 </a:t>
            </a:r>
            <a:r>
              <a:rPr lang="en-US" altLang="zh-CN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approaches for </a:t>
            </a:r>
            <a:r>
              <a:rPr lang="nl-BE" altLang="ko-KR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certification</a:t>
            </a:r>
            <a:r>
              <a:rPr lang="ko-KR" altLang="en-US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:</a:t>
            </a:r>
          </a:p>
          <a:p>
            <a:pPr>
              <a:lnSpc>
                <a:spcPct val="15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ko-KR" altLang="en-US" sz="1300" b="1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自我声明程序A（自选实验室型式试验+自我承诺）</a:t>
            </a:r>
            <a:r>
              <a:rPr lang="ko-KR" altLang="en-US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Procedure A</a:t>
            </a:r>
            <a:r>
              <a:rPr lang="nl-BE" altLang="ko-KR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of</a:t>
            </a:r>
            <a:r>
              <a:rPr lang="en-US" altLang="ko-KR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</a:t>
            </a:r>
            <a:r>
              <a:rPr lang="ko-KR" altLang="en-US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Self-Declaration</a:t>
            </a:r>
            <a:r>
              <a:rPr lang="en-US" altLang="ko-KR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</a:t>
            </a:r>
            <a:r>
              <a:rPr lang="nl-BE" altLang="ko-KR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on compliance</a:t>
            </a:r>
            <a:r>
              <a:rPr lang="ko-KR" altLang="en-US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(Test </a:t>
            </a:r>
            <a:r>
              <a:rPr lang="nl-BE" altLang="ko-KR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by a Self-selected </a:t>
            </a:r>
            <a:r>
              <a:rPr lang="ko-KR" altLang="en-US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La</a:t>
            </a:r>
            <a:r>
              <a:rPr lang="ko-KR" altLang="en-US" sz="1300" b="1" u="sng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bo</a:t>
            </a:r>
            <a:r>
              <a:rPr lang="ko-KR" altLang="en-US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ratory + commitment)</a:t>
            </a:r>
          </a:p>
          <a:p>
            <a:pPr>
              <a:lnSpc>
                <a:spcPct val="150000"/>
              </a:lnSpc>
            </a:pPr>
            <a:r>
              <a:rPr lang="ko-KR" altLang="en-US" sz="13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涉及</a:t>
            </a:r>
            <a:r>
              <a:rPr lang="ko-KR" altLang="en-US" sz="1300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12种产品中的部分产品</a:t>
            </a:r>
            <a:r>
              <a:rPr lang="ko-KR" altLang="en-US" sz="13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，有效证书约2000张。involving </a:t>
            </a:r>
            <a:r>
              <a:rPr lang="nl-BE" altLang="ko-KR" sz="13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a part </a:t>
            </a:r>
            <a:r>
              <a:rPr lang="ko-KR" altLang="en-US" sz="13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of the 12 categories of products, and about 2000 valid certificates</a:t>
            </a:r>
          </a:p>
          <a:p>
            <a:pPr>
              <a:lnSpc>
                <a:spcPct val="15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ko-KR" altLang="en-US" sz="1300" b="1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自我声明程序B（指定实验室型式试验+自我承诺）</a:t>
            </a:r>
            <a:r>
              <a:rPr lang="ko-KR" altLang="en-US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Procedure B</a:t>
            </a:r>
            <a:r>
              <a:rPr lang="nl-BE" altLang="ko-KR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of </a:t>
            </a:r>
            <a:r>
              <a:rPr lang="ko-KR" altLang="en-US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Self-Declaration</a:t>
            </a:r>
            <a:r>
              <a:rPr lang="en-US" altLang="ko-KR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</a:t>
            </a:r>
            <a:r>
              <a:rPr lang="nl-BE" altLang="ko-KR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on compliance</a:t>
            </a:r>
            <a:r>
              <a:rPr lang="ko-KR" altLang="en-US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(Test </a:t>
            </a:r>
            <a:r>
              <a:rPr lang="nl-BE" altLang="ko-KR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by a </a:t>
            </a:r>
            <a:r>
              <a:rPr lang="ko-KR" altLang="en-US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Designated Laboratory + commitment)</a:t>
            </a:r>
          </a:p>
          <a:p>
            <a:pPr>
              <a:lnSpc>
                <a:spcPct val="150000"/>
              </a:lnSpc>
              <a:buClr>
                <a:srgbClr val="000000"/>
              </a:buClr>
              <a:buFont typeface="宋体" panose="02010600030101010101" pitchFamily="2" charset="-122"/>
              <a:buChar char="•"/>
            </a:pPr>
            <a:r>
              <a:rPr lang="ko-KR" altLang="en-US" sz="1300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共20种产品</a:t>
            </a:r>
            <a:r>
              <a:rPr lang="ko-KR" altLang="en-US" sz="13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采取自我声明B模式，涉及证书11.5万张。20 </a:t>
            </a:r>
            <a:r>
              <a:rPr lang="nl-BE" altLang="ko-KR" sz="13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types </a:t>
            </a:r>
            <a:r>
              <a:rPr lang="ko-KR" altLang="en-US" sz="13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of products adopt</a:t>
            </a:r>
            <a:r>
              <a:rPr lang="en-US" altLang="ko-KR" sz="13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the</a:t>
            </a:r>
            <a:r>
              <a:rPr lang="ko-KR" altLang="en-US" sz="13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Self-Declaration Procedure B, which involves 115,000 certificates</a:t>
            </a:r>
          </a:p>
          <a:p>
            <a:pPr>
              <a:lnSpc>
                <a:spcPct val="15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ko-KR" altLang="en-US" sz="1300" b="1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型式试验+工厂检查+获证后跟踪检查</a:t>
            </a:r>
            <a:r>
              <a:rPr lang="ko-KR" altLang="en-US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Type test + factory inspection + follow-up inspection after </a:t>
            </a:r>
            <a:r>
              <a:rPr lang="nl-BE" altLang="ko-KR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obtaining a </a:t>
            </a:r>
            <a:r>
              <a:rPr lang="ko-KR" altLang="en-US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certifica</a:t>
            </a:r>
            <a:r>
              <a:rPr lang="nl-BE" altLang="ko-KR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e</a:t>
            </a:r>
            <a:endParaRPr lang="ko-KR" altLang="en-US" sz="1300" b="1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>
              <a:lnSpc>
                <a:spcPct val="150000"/>
              </a:lnSpc>
            </a:pPr>
            <a:r>
              <a:rPr lang="ko-KR" altLang="en-US" sz="1400" b="1">
                <a:solidFill>
                  <a:srgbClr val="0000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原则：质量稳定、安全风险较低</a:t>
            </a:r>
            <a:r>
              <a:rPr lang="en-US" altLang="ko-KR" sz="1400" b="1">
                <a:solidFill>
                  <a:srgbClr val="0000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 </a:t>
            </a:r>
            <a:r>
              <a:rPr lang="ko-KR" altLang="en-US" sz="14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principle: stable quality and lower safety risk</a:t>
            </a:r>
            <a:endParaRPr lang="ko-KR" altLang="en-US" sz="1400" b="1">
              <a:solidFill>
                <a:srgbClr val="0000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pPr>
              <a:lnSpc>
                <a:spcPct val="150000"/>
              </a:lnSpc>
            </a:pPr>
            <a:r>
              <a:rPr lang="ko-KR" altLang="en-US" sz="1400" b="1">
                <a:solidFill>
                  <a:srgbClr val="0000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强制性产品认证自我声明信息报送系统（http://sdoc.cnca.cn）</a:t>
            </a:r>
          </a:p>
          <a:p>
            <a:pPr>
              <a:lnSpc>
                <a:spcPct val="80000"/>
              </a:lnSpc>
            </a:pPr>
            <a:r>
              <a:rPr lang="nl-BE" altLang="ko-KR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the information submission </a:t>
            </a:r>
            <a:r>
              <a:rPr lang="ko-KR" altLang="en-US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system</a:t>
            </a:r>
            <a:r>
              <a:rPr lang="en-US" altLang="ko-KR" sz="13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for </a:t>
            </a:r>
            <a:r>
              <a:rPr lang="ko-KR" altLang="en-US" sz="14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self-declaration</a:t>
            </a:r>
            <a:r>
              <a:rPr lang="en-US" altLang="ko-KR" sz="1400" b="1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on CCC compliance</a:t>
            </a:r>
            <a:r>
              <a:rPr lang="ko-KR" altLang="en-US" sz="1400" b="1">
                <a:solidFill>
                  <a:srgbClr val="0000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（http://sdoc.cnca.cn）</a:t>
            </a:r>
            <a:endParaRPr lang="ko-KR" altLang="en-US" sz="1300" b="1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>
              <a:lnSpc>
                <a:spcPct val="80000"/>
              </a:lnSpc>
            </a:pPr>
            <a:endParaRPr lang="ko-KR" altLang="en-US" sz="2400">
              <a:solidFill>
                <a:srgbClr val="000000"/>
              </a:solidFill>
            </a:endParaRPr>
          </a:p>
        </p:txBody>
      </p:sp>
      <p:sp>
        <p:nvSpPr>
          <p:cNvPr id="7171" name="标题 1">
            <a:extLst>
              <a:ext uri="{FF2B5EF4-FFF2-40B4-BE49-F238E27FC236}">
                <a16:creationId xmlns:a16="http://schemas.microsoft.com/office/drawing/2014/main" id="{8FB81CBC-B723-4F82-B261-A48A6AE5004F}"/>
              </a:ext>
            </a:extLst>
          </p:cNvPr>
          <p:cNvSpPr txBox="1">
            <a:spLocks/>
          </p:cNvSpPr>
          <p:nvPr/>
        </p:nvSpPr>
        <p:spPr bwMode="auto">
          <a:xfrm>
            <a:off x="249238" y="11541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>
              <a:spcBef>
                <a:spcPct val="0"/>
              </a:spcBef>
              <a:buFontTx/>
              <a:buNone/>
            </a:pPr>
            <a:r>
              <a:rPr lang="ko-KR" altLang="en-US" sz="2000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强制性产品认证改革主要举措</a:t>
            </a:r>
          </a:p>
          <a:p>
            <a:pPr algn="ctr" eaLnBrk="1">
              <a:spcBef>
                <a:spcPct val="0"/>
              </a:spcBef>
              <a:buFontTx/>
              <a:buNone/>
            </a:pPr>
            <a:r>
              <a:rPr lang="ko-KR" altLang="en-US" sz="2000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Main Actions on CCC Reform</a:t>
            </a:r>
          </a:p>
          <a:p>
            <a:pPr algn="ctr" eaLnBrk="1">
              <a:spcBef>
                <a:spcPct val="0"/>
              </a:spcBef>
              <a:buFontTx/>
              <a:buNone/>
            </a:pPr>
            <a:r>
              <a:rPr lang="ko-KR" altLang="en-US" sz="2000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（2017.11-201</a:t>
            </a:r>
            <a:r>
              <a:rPr lang="en-US" altLang="zh-CN" sz="2000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9</a:t>
            </a:r>
            <a:r>
              <a:rPr lang="ko-KR" altLang="en-US" sz="2000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.</a:t>
            </a:r>
            <a:r>
              <a:rPr lang="en-US" altLang="ko-KR" sz="2000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2</a:t>
            </a:r>
            <a:r>
              <a:rPr lang="ko-KR" altLang="en-US" sz="2000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>
            <a:extLst>
              <a:ext uri="{FF2B5EF4-FFF2-40B4-BE49-F238E27FC236}">
                <a16:creationId xmlns:a16="http://schemas.microsoft.com/office/drawing/2014/main" id="{C16823E2-6F78-4ACD-B264-98C25227D559}"/>
              </a:ext>
            </a:extLst>
          </p:cNvPr>
          <p:cNvSpPr txBox="1">
            <a:spLocks/>
          </p:cNvSpPr>
          <p:nvPr/>
        </p:nvSpPr>
        <p:spPr bwMode="auto">
          <a:xfrm>
            <a:off x="539750" y="2708275"/>
            <a:ext cx="8064500" cy="3744913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8838" indent="-5000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简化流程程序</a:t>
            </a:r>
            <a:endParaRPr lang="zh-CN" altLang="zh-CN" sz="2800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pPr lvl="2" eaLnBrk="1" hangingPunct="1">
              <a:lnSpc>
                <a:spcPct val="170000"/>
              </a:lnSpc>
              <a:buClr>
                <a:srgbClr val="FF0000"/>
              </a:buClr>
            </a:pPr>
            <a:endParaRPr lang="en-US" altLang="zh-CN" sz="800" b="1">
              <a:solidFill>
                <a:srgbClr val="FF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lvl="2" eaLnBrk="1" hangingPunct="1">
              <a:lnSpc>
                <a:spcPts val="23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zh-CN" altLang="zh-CN" b="1">
                <a:latin typeface="方正楷体简体" pitchFamily="65" charset="-122"/>
                <a:ea typeface="方正楷体简体" pitchFamily="65" charset="-122"/>
              </a:rPr>
              <a:t>整合工厂审查环节，实现“一次检查、多张证书”；</a:t>
            </a:r>
            <a:r>
              <a:rPr lang="en-US" altLang="zh-CN" sz="1600" b="1">
                <a:latin typeface="方正楷体简体" pitchFamily="65" charset="-122"/>
                <a:ea typeface="方正楷体简体" pitchFamily="65" charset="-122"/>
              </a:rPr>
              <a:t>To achieve once factory inspection covering multiple CBs’ certificates</a:t>
            </a:r>
            <a:endParaRPr lang="en-US" altLang="zh-CN" b="1">
              <a:latin typeface="方正楷体简体" pitchFamily="65" charset="-122"/>
              <a:ea typeface="方正楷体简体" pitchFamily="65" charset="-122"/>
            </a:endParaRPr>
          </a:p>
          <a:p>
            <a:pPr lvl="2" eaLnBrk="1" hangingPunct="1">
              <a:lnSpc>
                <a:spcPts val="23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zh-CN" altLang="zh-CN" b="1">
                <a:latin typeface="方正楷体简体" pitchFamily="65" charset="-122"/>
                <a:ea typeface="方正楷体简体" pitchFamily="65" charset="-122"/>
              </a:rPr>
              <a:t>依据企业分类管理规则，实施“先发证后审厂”；</a:t>
            </a:r>
            <a:r>
              <a:rPr lang="nl-BE" altLang="zh-CN" sz="1400" b="1">
                <a:latin typeface="方正楷体简体" pitchFamily="65" charset="-122"/>
                <a:ea typeface="方正楷体简体" pitchFamily="65" charset="-122"/>
              </a:rPr>
              <a:t>Certification prior the on-site inspection</a:t>
            </a:r>
            <a:endParaRPr lang="en-US" altLang="zh-CN" b="1">
              <a:latin typeface="方正楷体简体" pitchFamily="65" charset="-122"/>
              <a:ea typeface="方正楷体简体" pitchFamily="65" charset="-122"/>
            </a:endParaRPr>
          </a:p>
          <a:p>
            <a:pPr lvl="2" eaLnBrk="1" hangingPunct="1">
              <a:lnSpc>
                <a:spcPts val="23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zh-CN" altLang="zh-CN" b="1">
                <a:latin typeface="方正楷体简体" pitchFamily="65" charset="-122"/>
                <a:ea typeface="方正楷体简体" pitchFamily="65" charset="-122"/>
              </a:rPr>
              <a:t>采信企业自我承诺及其他合格评定制度结果</a:t>
            </a:r>
            <a:r>
              <a:rPr lang="zh-CN" altLang="en-US" b="1">
                <a:latin typeface="方正楷体简体" pitchFamily="65" charset="-122"/>
                <a:ea typeface="方正楷体简体" pitchFamily="65" charset="-122"/>
              </a:rPr>
              <a:t>；</a:t>
            </a:r>
            <a:r>
              <a:rPr lang="nl-BE" altLang="zh-CN" sz="1400" b="1">
                <a:latin typeface="方正楷体简体" pitchFamily="65" charset="-122"/>
                <a:ea typeface="方正楷体简体" pitchFamily="65" charset="-122"/>
              </a:rPr>
              <a:t>recognition of undertakings’ self commitments and of the results of other assessment systems</a:t>
            </a:r>
            <a:endParaRPr lang="en-US" altLang="zh-CN" sz="1400" b="1">
              <a:latin typeface="方正楷体简体" pitchFamily="65" charset="-122"/>
              <a:ea typeface="方正楷体简体" pitchFamily="65" charset="-122"/>
            </a:endParaRPr>
          </a:p>
          <a:p>
            <a:pPr lvl="2" eaLnBrk="1" hangingPunct="1">
              <a:lnSpc>
                <a:spcPts val="23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zh-CN" altLang="zh-CN" b="1">
                <a:latin typeface="方正楷体简体" pitchFamily="65" charset="-122"/>
                <a:ea typeface="方正楷体简体" pitchFamily="65" charset="-122"/>
              </a:rPr>
              <a:t>简化零部件变更要求；</a:t>
            </a:r>
            <a:r>
              <a:rPr lang="nl-BE" altLang="zh-CN" sz="1400" b="1">
                <a:latin typeface="方正楷体简体" pitchFamily="65" charset="-122"/>
                <a:ea typeface="方正楷体简体" pitchFamily="65" charset="-122"/>
              </a:rPr>
              <a:t>simplifying requirements for components changes</a:t>
            </a:r>
            <a:endParaRPr lang="en-US" altLang="zh-CN" sz="1400" b="1">
              <a:latin typeface="方正楷体简体" pitchFamily="65" charset="-122"/>
              <a:ea typeface="方正楷体简体" pitchFamily="65" charset="-122"/>
            </a:endParaRPr>
          </a:p>
          <a:p>
            <a:pPr lvl="2" eaLnBrk="1" hangingPunct="1">
              <a:lnSpc>
                <a:spcPts val="23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zh-CN" altLang="zh-CN" b="1">
                <a:latin typeface="方正楷体简体" pitchFamily="65" charset="-122"/>
                <a:ea typeface="方正楷体简体" pitchFamily="65" charset="-122"/>
              </a:rPr>
              <a:t>推进认证全过程的</a:t>
            </a:r>
            <a:r>
              <a:rPr lang="zh-CN" altLang="en-US" b="1">
                <a:latin typeface="方正楷体简体" pitchFamily="65" charset="-122"/>
                <a:ea typeface="方正楷体简体" pitchFamily="65" charset="-122"/>
              </a:rPr>
              <a:t>互联网化</a:t>
            </a:r>
            <a:r>
              <a:rPr lang="zh-CN" altLang="zh-CN" b="1">
                <a:latin typeface="方正楷体简体" pitchFamily="65" charset="-122"/>
                <a:ea typeface="方正楷体简体" pitchFamily="65" charset="-122"/>
              </a:rPr>
              <a:t>。</a:t>
            </a:r>
            <a:r>
              <a:rPr lang="nl-BE" altLang="zh-CN" b="1">
                <a:latin typeface="方正楷体简体" pitchFamily="65" charset="-122"/>
                <a:ea typeface="方正楷体简体" pitchFamily="65" charset="-122"/>
              </a:rPr>
              <a:t> </a:t>
            </a:r>
            <a:r>
              <a:rPr lang="nl-BE" altLang="zh-CN" sz="1400" b="1">
                <a:latin typeface="方正楷体简体" pitchFamily="65" charset="-122"/>
                <a:ea typeface="方正楷体简体" pitchFamily="65" charset="-122"/>
              </a:rPr>
              <a:t>Promot the internet based certification process</a:t>
            </a:r>
            <a:endParaRPr lang="en-US" altLang="zh-CN" b="1">
              <a:latin typeface="方正楷体简体" pitchFamily="65" charset="-122"/>
              <a:ea typeface="方正楷体简体" pitchFamily="65" charset="-122"/>
            </a:endParaRPr>
          </a:p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altLang="zh-CN" sz="2000">
              <a:latin typeface="方正楷体简体" pitchFamily="65" charset="-122"/>
              <a:ea typeface="方正楷体简体" pitchFamily="65" charset="-122"/>
            </a:endParaRPr>
          </a:p>
          <a:p>
            <a:pPr lvl="2" eaLnBrk="1" hangingPunct="1">
              <a:lnSpc>
                <a:spcPct val="170000"/>
              </a:lnSpc>
            </a:pPr>
            <a:endParaRPr lang="en-US" altLang="zh-CN" sz="2800" b="1"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pPr eaLnBrk="1" hangingPunct="1"/>
            <a:endParaRPr lang="en-US" altLang="zh-CN" sz="28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pPr eaLnBrk="1" hangingPunct="1"/>
            <a:endParaRPr lang="en-US" altLang="zh-CN" sz="28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</p:txBody>
      </p:sp>
      <p:sp>
        <p:nvSpPr>
          <p:cNvPr id="8195" name="标题 1">
            <a:extLst>
              <a:ext uri="{FF2B5EF4-FFF2-40B4-BE49-F238E27FC236}">
                <a16:creationId xmlns:a16="http://schemas.microsoft.com/office/drawing/2014/main" id="{A3E50AED-38CB-4C17-9E08-FEB6C4D6F28B}"/>
              </a:ext>
            </a:extLst>
          </p:cNvPr>
          <p:cNvSpPr txBox="1">
            <a:spLocks/>
          </p:cNvSpPr>
          <p:nvPr/>
        </p:nvSpPr>
        <p:spPr bwMode="auto">
          <a:xfrm>
            <a:off x="468313" y="1412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强制性产品认证改革主要举措</a:t>
            </a:r>
            <a:endParaRPr lang="en-US" altLang="zh-CN" b="1">
              <a:solidFill>
                <a:srgbClr val="0070C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Main Actions on CCC Reform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（</a:t>
            </a:r>
            <a:r>
              <a:rPr lang="en-US" altLang="zh-CN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2017.11-2019.2</a:t>
            </a:r>
            <a:r>
              <a:rPr lang="zh-CN" altLang="en-US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>
            <a:extLst>
              <a:ext uri="{FF2B5EF4-FFF2-40B4-BE49-F238E27FC236}">
                <a16:creationId xmlns:a16="http://schemas.microsoft.com/office/drawing/2014/main" id="{F315808D-D51F-448C-8CAF-9E41CCAA4155}"/>
              </a:ext>
            </a:extLst>
          </p:cNvPr>
          <p:cNvSpPr txBox="1">
            <a:spLocks/>
          </p:cNvSpPr>
          <p:nvPr/>
        </p:nvSpPr>
        <p:spPr bwMode="auto">
          <a:xfrm>
            <a:off x="755650" y="2924175"/>
            <a:ext cx="8137525" cy="3529013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58838" indent="-8588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2" eaLnBrk="1" hangingPunct="1">
              <a:lnSpc>
                <a:spcPct val="80000"/>
              </a:lnSpc>
              <a:buClr>
                <a:srgbClr val="FF0000"/>
              </a:buClr>
            </a:pPr>
            <a:endParaRPr lang="en-US" altLang="zh-CN" sz="8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pPr lvl="2" eaLnBrk="1" hangingPunct="1">
              <a:lnSpc>
                <a:spcPct val="80000"/>
              </a:lnSpc>
              <a:buClr>
                <a:srgbClr val="FF0000"/>
              </a:buClr>
            </a:pPr>
            <a:r>
              <a:rPr lang="zh-CN" altLang="en-US" sz="2800" b="1">
                <a:solidFill>
                  <a:srgbClr val="FF9900"/>
                </a:solidFill>
                <a:latin typeface="华文楷体" panose="020B0503020204020204" pitchFamily="2" charset="-122"/>
                <a:ea typeface="华文楷体" panose="020B0503020204020204" pitchFamily="2" charset="-122"/>
              </a:rPr>
              <a:t>促进公平竞争</a:t>
            </a:r>
            <a:endParaRPr lang="en-US" altLang="zh-CN" sz="2800" b="1">
              <a:solidFill>
                <a:srgbClr val="FF9900"/>
              </a:solidFill>
              <a:latin typeface="华文楷体" panose="020B0503020204020204" pitchFamily="2" charset="-122"/>
              <a:ea typeface="华文楷体" panose="020B0503020204020204" pitchFamily="2" charset="-122"/>
            </a:endParaRPr>
          </a:p>
          <a:p>
            <a:pPr lvl="2" eaLnBrk="1" hangingPunct="1">
              <a:lnSpc>
                <a:spcPct val="17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增加指定认证机构和实验室</a:t>
            </a:r>
            <a:r>
              <a:rPr lang="en-US" altLang="zh-CN" sz="16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Increase the number of implementing agencies</a:t>
            </a:r>
            <a:endParaRPr lang="en-US" altLang="zh-CN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lvl="2" eaLnBrk="1" hangingPunct="1">
              <a:lnSpc>
                <a:spcPct val="17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优先考虑检测认证一体化机构</a:t>
            </a:r>
            <a:r>
              <a:rPr lang="en-US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</a:t>
            </a:r>
            <a:r>
              <a:rPr lang="en-US" altLang="zh-CN" sz="1400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prioritize the organizations providing integrated testing and certification services</a:t>
            </a:r>
            <a:endParaRPr lang="en-US" altLang="zh-CN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lvl="2" eaLnBrk="1" hangingPunct="1">
              <a:lnSpc>
                <a:spcPct val="17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zh-CN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外资实验室</a:t>
            </a:r>
            <a:r>
              <a:rPr lang="en-US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6</a:t>
            </a:r>
            <a:r>
              <a:rPr lang="zh-CN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家</a:t>
            </a:r>
            <a:r>
              <a:rPr lang="zh-CN" altLang="en-US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</a:t>
            </a:r>
            <a:r>
              <a:rPr lang="en-US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foreign-owned labs</a:t>
            </a:r>
          </a:p>
          <a:p>
            <a:pPr lvl="2" eaLnBrk="1" hangingPunct="1">
              <a:lnSpc>
                <a:spcPct val="17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zh-CN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（</a:t>
            </a:r>
            <a:r>
              <a:rPr lang="en-US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SGS</a:t>
            </a:r>
            <a:r>
              <a:rPr lang="zh-CN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、</a:t>
            </a:r>
            <a:r>
              <a:rPr lang="en-US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UL</a:t>
            </a:r>
            <a:r>
              <a:rPr lang="zh-CN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、天祥</a:t>
            </a:r>
            <a:r>
              <a:rPr lang="nl-BE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Intertek</a:t>
            </a:r>
            <a:r>
              <a:rPr lang="zh-CN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、莱茵</a:t>
            </a:r>
            <a:r>
              <a:rPr lang="nl-BE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TUV Reinland</a:t>
            </a:r>
            <a:r>
              <a:rPr lang="zh-CN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、南德</a:t>
            </a:r>
            <a:r>
              <a:rPr lang="nl-BE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TUV Sud Laboratory</a:t>
            </a:r>
            <a:r>
              <a:rPr lang="zh-CN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、香港标检</a:t>
            </a:r>
            <a:r>
              <a:rPr lang="nl-BE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HK Standards and Testing Centre</a:t>
            </a:r>
            <a:r>
              <a:rPr lang="zh-CN" altLang="zh-CN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）</a:t>
            </a:r>
            <a:endParaRPr lang="en-US" altLang="zh-CN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</p:txBody>
      </p:sp>
      <p:sp>
        <p:nvSpPr>
          <p:cNvPr id="9219" name="标题 1">
            <a:extLst>
              <a:ext uri="{FF2B5EF4-FFF2-40B4-BE49-F238E27FC236}">
                <a16:creationId xmlns:a16="http://schemas.microsoft.com/office/drawing/2014/main" id="{A3C05534-0D77-4444-9986-A5ABB4B20D53}"/>
              </a:ext>
            </a:extLst>
          </p:cNvPr>
          <p:cNvSpPr txBox="1">
            <a:spLocks/>
          </p:cNvSpPr>
          <p:nvPr/>
        </p:nvSpPr>
        <p:spPr bwMode="auto">
          <a:xfrm>
            <a:off x="457200" y="15843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强制性产品认证改革主要举措</a:t>
            </a:r>
            <a:endParaRPr lang="en-US" altLang="zh-CN" b="1">
              <a:solidFill>
                <a:srgbClr val="0070C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Main Actions on CCC Reform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（</a:t>
            </a:r>
            <a:r>
              <a:rPr lang="en-US" altLang="zh-CN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2017.11-2019.2</a:t>
            </a:r>
            <a:r>
              <a:rPr lang="zh-CN" altLang="en-US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）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示 4">
            <a:extLst>
              <a:ext uri="{FF2B5EF4-FFF2-40B4-BE49-F238E27FC236}">
                <a16:creationId xmlns:a16="http://schemas.microsoft.com/office/drawing/2014/main" id="{FC5DF38F-3D5C-4F72-9451-D5D1F92D5C49}"/>
              </a:ext>
            </a:extLst>
          </p:cNvPr>
          <p:cNvGraphicFramePr/>
          <p:nvPr/>
        </p:nvGraphicFramePr>
        <p:xfrm>
          <a:off x="683568" y="2819842"/>
          <a:ext cx="7488832" cy="2071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3" name="标题 1">
            <a:extLst>
              <a:ext uri="{FF2B5EF4-FFF2-40B4-BE49-F238E27FC236}">
                <a16:creationId xmlns:a16="http://schemas.microsoft.com/office/drawing/2014/main" id="{E9A8FF96-F28C-4E9D-9CE5-ADF4C4B9D61F}"/>
              </a:ext>
            </a:extLst>
          </p:cNvPr>
          <p:cNvSpPr txBox="1">
            <a:spLocks/>
          </p:cNvSpPr>
          <p:nvPr/>
        </p:nvSpPr>
        <p:spPr bwMode="auto">
          <a:xfrm>
            <a:off x="457200" y="15843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>
              <a:spcBef>
                <a:spcPct val="0"/>
              </a:spcBef>
              <a:buFontTx/>
              <a:buNone/>
            </a:pPr>
            <a:r>
              <a:rPr lang="ko-KR" altLang="en-US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最新改革动向</a:t>
            </a:r>
          </a:p>
          <a:p>
            <a:pPr algn="ctr" eaLnBrk="1">
              <a:spcBef>
                <a:spcPct val="0"/>
              </a:spcBef>
              <a:buFontTx/>
              <a:buNone/>
            </a:pPr>
            <a:r>
              <a:rPr lang="ko-KR" altLang="en-US" b="1">
                <a:solidFill>
                  <a:srgbClr val="0070C0"/>
                </a:solidFill>
                <a:latin typeface="方正楷体简体" pitchFamily="65" charset="-122"/>
                <a:ea typeface="方正楷体简体" pitchFamily="65" charset="-122"/>
              </a:rPr>
              <a:t>Latest reform trend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A1692F50-208B-485C-AC5B-A836F4680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797425"/>
            <a:ext cx="249396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ko-KR" altLang="en-US" sz="1800">
                <a:solidFill>
                  <a:srgbClr val="000000"/>
                </a:solidFill>
                <a:latin typeface="Roboto" charset="0"/>
              </a:rPr>
              <a:t>Industrial product production license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ko-KR" altLang="en-US" sz="1800">
                <a:solidFill>
                  <a:srgbClr val="000000"/>
                </a:solidFill>
                <a:latin typeface="Roboto" charset="0"/>
              </a:rPr>
              <a:t>(government approval)</a:t>
            </a:r>
            <a:endParaRPr lang="ko-KR" altLang="en-US" sz="1800">
              <a:solidFill>
                <a:srgbClr val="000000"/>
              </a:solidFill>
            </a:endParaRP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025FA8B3-A3D8-4FFF-A626-474F83918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4941888"/>
            <a:ext cx="26654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ko-KR" altLang="en-US" sz="1800">
                <a:solidFill>
                  <a:srgbClr val="000000"/>
                </a:solidFill>
              </a:rPr>
              <a:t>CCC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ko-KR" altLang="en-US" sz="1800">
                <a:solidFill>
                  <a:srgbClr val="000000"/>
                </a:solidFill>
              </a:rPr>
              <a:t>(international </a:t>
            </a:r>
            <a:r>
              <a:rPr lang="nl-BE" altLang="ko-KR" sz="1800">
                <a:solidFill>
                  <a:srgbClr val="000000"/>
                </a:solidFill>
              </a:rPr>
              <a:t>practices</a:t>
            </a:r>
            <a:r>
              <a:rPr lang="ko-KR" altLang="en-US" sz="180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A4391EA-D4E1-432E-AD85-DA004203A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060575"/>
            <a:ext cx="8064500" cy="337185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ko-KR" altLang="en-US" b="1">
                <a:solidFill>
                  <a:srgbClr val="FF0000"/>
                </a:solidFill>
                <a:latin typeface="方正楷体简体" pitchFamily="65" charset="-122"/>
                <a:ea typeface="方正楷体简体" pitchFamily="65" charset="-122"/>
              </a:rPr>
              <a:t>已实施CCC管理：</a:t>
            </a:r>
            <a:r>
              <a:rPr lang="ko-KR" altLang="en-US">
                <a:solidFill>
                  <a:srgbClr val="000000"/>
                </a:solidFill>
                <a:latin typeface="Roboto" charset="0"/>
              </a:rPr>
              <a:t>implemented CCC management</a:t>
            </a:r>
            <a:endParaRPr lang="ko-KR" altLang="en-US" b="1">
              <a:solidFill>
                <a:srgbClr val="FF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>
              <a:lnSpc>
                <a:spcPct val="170000"/>
              </a:lnSpc>
            </a:pPr>
            <a:r>
              <a:rPr lang="ko-KR" altLang="en-US" b="1">
                <a:solidFill>
                  <a:srgbClr val="002060"/>
                </a:solidFill>
                <a:latin typeface="方正楷体简体" pitchFamily="65" charset="-122"/>
                <a:ea typeface="方正楷体简体" pitchFamily="65" charset="-122"/>
              </a:rPr>
              <a:t>摩托车乘员头盔、电热毯 </a:t>
            </a:r>
            <a:r>
              <a:rPr lang="ko-KR" altLang="en-US">
                <a:solidFill>
                  <a:srgbClr val="000000"/>
                </a:solidFill>
                <a:latin typeface="Roboto" charset="0"/>
              </a:rPr>
              <a:t>Helmets for motorcycle </a:t>
            </a:r>
            <a:r>
              <a:rPr lang="nl-BE" altLang="ko-KR">
                <a:solidFill>
                  <a:srgbClr val="000000"/>
                </a:solidFill>
                <a:latin typeface="Roboto" charset="0"/>
              </a:rPr>
              <a:t>passengers</a:t>
            </a:r>
            <a:r>
              <a:rPr lang="ko-KR" altLang="en-US">
                <a:solidFill>
                  <a:srgbClr val="000000"/>
                </a:solidFill>
                <a:latin typeface="Roboto" charset="0"/>
              </a:rPr>
              <a:t>, electric blanket</a:t>
            </a:r>
            <a:endParaRPr lang="ko-KR" altLang="en-US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>
              <a:lnSpc>
                <a:spcPct val="170000"/>
              </a:lnSpc>
            </a:pPr>
            <a:r>
              <a:rPr lang="ko-KR" altLang="en-US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过渡期2017年11月1日至2018年7月31日止；2018年8月1日起强制实施。</a:t>
            </a:r>
          </a:p>
          <a:p>
            <a:pPr algn="just"/>
            <a:r>
              <a:rPr lang="ko-KR" altLang="en-US" sz="1600">
                <a:solidFill>
                  <a:srgbClr val="000000"/>
                </a:solidFill>
                <a:latin typeface="Roboto" charset="0"/>
              </a:rPr>
              <a:t>      The transition period </a:t>
            </a:r>
            <a:r>
              <a:rPr lang="nl-BE" altLang="ko-KR" sz="1600">
                <a:solidFill>
                  <a:srgbClr val="000000"/>
                </a:solidFill>
                <a:latin typeface="Roboto" charset="0"/>
              </a:rPr>
              <a:t>starts </a:t>
            </a:r>
            <a:r>
              <a:rPr lang="ko-KR" altLang="en-US" sz="1600">
                <a:solidFill>
                  <a:srgbClr val="000000"/>
                </a:solidFill>
                <a:latin typeface="Roboto" charset="0"/>
              </a:rPr>
              <a:t>from November 1, 2017 to July 31, 2018; it </a:t>
            </a:r>
            <a:r>
              <a:rPr lang="en-US" altLang="ko-KR" sz="1600">
                <a:solidFill>
                  <a:srgbClr val="000000"/>
                </a:solidFill>
                <a:latin typeface="Roboto" charset="0"/>
              </a:rPr>
              <a:t>has</a:t>
            </a:r>
            <a:r>
              <a:rPr lang="ko-KR" altLang="en-US" sz="1600">
                <a:solidFill>
                  <a:srgbClr val="000000"/>
                </a:solidFill>
                <a:latin typeface="Roboto" charset="0"/>
              </a:rPr>
              <a:t> be</a:t>
            </a:r>
            <a:r>
              <a:rPr lang="en-US" altLang="ko-KR" sz="1600">
                <a:solidFill>
                  <a:srgbClr val="000000"/>
                </a:solidFill>
                <a:latin typeface="Roboto" charset="0"/>
              </a:rPr>
              <a:t>en</a:t>
            </a:r>
            <a:r>
              <a:rPr lang="ko-KR" altLang="en-US" sz="1600">
                <a:solidFill>
                  <a:srgbClr val="000000"/>
                </a:solidFill>
                <a:latin typeface="Roboto" charset="0"/>
              </a:rPr>
              <a:t> enforced from August 1, 2018.</a:t>
            </a:r>
            <a:endParaRPr lang="ko-KR" altLang="en-US" sz="1600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>
              <a:lnSpc>
                <a:spcPct val="150000"/>
              </a:lnSpc>
              <a:spcAft>
                <a:spcPts val="200"/>
              </a:spcAft>
            </a:pPr>
            <a:r>
              <a:rPr lang="ko-KR" altLang="en-US" b="1">
                <a:solidFill>
                  <a:srgbClr val="002060"/>
                </a:solidFill>
                <a:latin typeface="方正楷体简体" pitchFamily="65" charset="-122"/>
                <a:ea typeface="方正楷体简体" pitchFamily="65" charset="-122"/>
              </a:rPr>
              <a:t>     电动自行车</a:t>
            </a:r>
            <a:r>
              <a:rPr lang="ko-KR" altLang="en-US" sz="1000">
                <a:solidFill>
                  <a:srgbClr val="5F6266"/>
                </a:solidFill>
                <a:latin typeface="Roboto" charset="0"/>
              </a:rPr>
              <a:t> </a:t>
            </a:r>
            <a:r>
              <a:rPr lang="ko-KR" altLang="en-US" sz="1600">
                <a:solidFill>
                  <a:srgbClr val="000000"/>
                </a:solidFill>
                <a:latin typeface="Roboto" charset="0"/>
              </a:rPr>
              <a:t>electric bicycle</a:t>
            </a:r>
            <a:endParaRPr lang="ko-KR" altLang="en-US">
              <a:solidFill>
                <a:srgbClr val="000000"/>
              </a:solidFill>
              <a:latin typeface="方正楷体简体" pitchFamily="65" charset="-122"/>
              <a:ea typeface="方正楷体简体" pitchFamily="65" charset="-122"/>
            </a:endParaRPr>
          </a:p>
          <a:p>
            <a:pPr>
              <a:lnSpc>
                <a:spcPct val="150000"/>
              </a:lnSpc>
              <a:spcAft>
                <a:spcPts val="200"/>
              </a:spcAft>
            </a:pPr>
            <a:r>
              <a:rPr lang="ko-KR" altLang="en-US">
                <a:solidFill>
                  <a:srgbClr val="000000"/>
                </a:solidFill>
                <a:latin typeface="方正楷体简体" pitchFamily="65" charset="-122"/>
                <a:ea typeface="方正楷体简体" pitchFamily="65" charset="-122"/>
              </a:rPr>
              <a:t>    过渡期2018年8月1日起至2019年4月14日；2019年4月15日起强制实施。</a:t>
            </a:r>
            <a:endParaRPr lang="ko-KR" altLang="en-US" sz="1600">
              <a:solidFill>
                <a:srgbClr val="000000"/>
              </a:solidFill>
              <a:latin typeface="Roboto" charset="0"/>
            </a:endParaRPr>
          </a:p>
          <a:p>
            <a:pPr algn="just"/>
            <a:r>
              <a:rPr lang="ko-KR" altLang="en-US" sz="1600">
                <a:solidFill>
                  <a:srgbClr val="000000"/>
                </a:solidFill>
                <a:latin typeface="Roboto" charset="0"/>
              </a:rPr>
              <a:t>     The transition period is from August 1, 2018 to April 14, 2019; it will be enforced from April 15, 2019.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Pages>1</Pages>
  <Words>1116</Words>
  <Characters>0</Characters>
  <Application>Microsoft Office PowerPoint</Application>
  <DocSecurity>0</DocSecurity>
  <PresentationFormat>On-screen Show (4:3)</PresentationFormat>
  <Lines>0</Lines>
  <Paragraphs>123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宋体</vt:lpstr>
      <vt:lpstr>华文楷体</vt:lpstr>
      <vt:lpstr>Arial</vt:lpstr>
      <vt:lpstr>Calibri</vt:lpstr>
      <vt:lpstr>楷体_GB2312</vt:lpstr>
      <vt:lpstr>Roboto</vt:lpstr>
      <vt:lpstr>Times New Roman</vt:lpstr>
      <vt:lpstr>方正小标宋简体</vt:lpstr>
      <vt:lpstr>方正楷体简体</vt:lpstr>
      <vt:lpstr>Office 主题</vt:lpstr>
      <vt:lpstr>强制性产品认证制度 改革情况通报 Introduction to the Latest Development of the Reform of the China Compulsory Certification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YOU！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liuzhiwei</dc:creator>
  <cp:lastModifiedBy>Costandoiu, Liliana</cp:lastModifiedBy>
  <cp:revision>76</cp:revision>
  <dcterms:created xsi:type="dcterms:W3CDTF">2018-10-28T02:29:15Z</dcterms:created>
  <dcterms:modified xsi:type="dcterms:W3CDTF">2019-03-05T13:08:47Z</dcterms:modified>
</cp:coreProperties>
</file>